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6880" y="-1463040"/>
            <a:ext cx="5029200" cy="5029200"/>
          </a:xfrm>
          <a:prstGeom prst="ellipse">
            <a:avLst/>
          </a:prstGeom>
          <a:solidFill>
            <a:srgbClr val="273580"/>
          </a:solidFill>
          <a:ln/>
        </p:spPr>
      </p:sp>
      <p:sp>
        <p:nvSpPr>
          <p:cNvPr id="3" name="Shape 1"/>
          <p:cNvSpPr/>
          <p:nvPr/>
        </p:nvSpPr>
        <p:spPr>
          <a:xfrm>
            <a:off x="10607040" y="4206240"/>
            <a:ext cx="3291840" cy="3291840"/>
          </a:xfrm>
          <a:prstGeom prst="ellipse">
            <a:avLst/>
          </a:prstGeom>
          <a:solidFill>
            <a:srgbClr val="273580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2331720"/>
            <a:ext cx="9601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ECOMMERCE PLATFORM AUDIT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2743200"/>
            <a:ext cx="100584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Feature Completion Status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548640" y="3749040"/>
            <a:ext cx="9144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feature, sorted into Complete, Partial, and Not Started.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48640" y="6126480"/>
            <a:ext cx="7315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97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leadership review  ·  August 2026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601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Where Things Stand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112 features total, audited status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600200"/>
            <a:ext cx="2606040" cy="2103120"/>
          </a:xfrm>
          <a:prstGeom prst="roundRect">
            <a:avLst>
              <a:gd name="adj" fmla="val 3478"/>
            </a:avLst>
          </a:prstGeom>
          <a:solidFill>
            <a:srgbClr val="F4F6FA"/>
          </a:solidFill>
          <a:ln/>
        </p:spPr>
      </p:sp>
      <p:sp>
        <p:nvSpPr>
          <p:cNvPr id="5" name="Shape 3"/>
          <p:cNvSpPr/>
          <p:nvPr/>
        </p:nvSpPr>
        <p:spPr>
          <a:xfrm>
            <a:off x="804672" y="1847088"/>
            <a:ext cx="182880" cy="182880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" name="Text 4"/>
          <p:cNvSpPr/>
          <p:nvPr/>
        </p:nvSpPr>
        <p:spPr>
          <a:xfrm>
            <a:off x="804672" y="2103120"/>
            <a:ext cx="2093976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40</a:t>
            </a:r>
            <a:endParaRPr lang="en-US" sz="4600" dirty="0"/>
          </a:p>
        </p:txBody>
      </p:sp>
      <p:sp>
        <p:nvSpPr>
          <p:cNvPr id="7" name="Text 5"/>
          <p:cNvSpPr/>
          <p:nvPr/>
        </p:nvSpPr>
        <p:spPr>
          <a:xfrm>
            <a:off x="804672" y="2880360"/>
            <a:ext cx="2093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804672" y="3200400"/>
            <a:ext cx="20939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in production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3383280" y="1600200"/>
            <a:ext cx="2606040" cy="2103120"/>
          </a:xfrm>
          <a:prstGeom prst="roundRect">
            <a:avLst>
              <a:gd name="adj" fmla="val 3478"/>
            </a:avLst>
          </a:prstGeom>
          <a:solidFill>
            <a:srgbClr val="F4F6FA"/>
          </a:solidFill>
          <a:ln/>
        </p:spPr>
      </p:sp>
      <p:sp>
        <p:nvSpPr>
          <p:cNvPr id="10" name="Shape 8"/>
          <p:cNvSpPr/>
          <p:nvPr/>
        </p:nvSpPr>
        <p:spPr>
          <a:xfrm>
            <a:off x="3639312" y="1847088"/>
            <a:ext cx="182880" cy="182880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1" name="Text 9"/>
          <p:cNvSpPr/>
          <p:nvPr/>
        </p:nvSpPr>
        <p:spPr>
          <a:xfrm>
            <a:off x="3639312" y="2103120"/>
            <a:ext cx="2093976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28</a:t>
            </a:r>
            <a:endParaRPr lang="en-US" sz="4600" dirty="0"/>
          </a:p>
        </p:txBody>
      </p:sp>
      <p:sp>
        <p:nvSpPr>
          <p:cNvPr id="12" name="Text 10"/>
          <p:cNvSpPr/>
          <p:nvPr/>
        </p:nvSpPr>
        <p:spPr>
          <a:xfrm>
            <a:off x="3639312" y="2880360"/>
            <a:ext cx="2093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639312" y="3200400"/>
            <a:ext cx="20939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Started, not finished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17920" y="1600200"/>
            <a:ext cx="2606040" cy="2103120"/>
          </a:xfrm>
          <a:prstGeom prst="roundRect">
            <a:avLst>
              <a:gd name="adj" fmla="val 3478"/>
            </a:avLst>
          </a:prstGeom>
          <a:solidFill>
            <a:srgbClr val="F4F6FA"/>
          </a:solidFill>
          <a:ln/>
        </p:spPr>
      </p:sp>
      <p:sp>
        <p:nvSpPr>
          <p:cNvPr id="15" name="Shape 13"/>
          <p:cNvSpPr/>
          <p:nvPr/>
        </p:nvSpPr>
        <p:spPr>
          <a:xfrm>
            <a:off x="6473952" y="1847088"/>
            <a:ext cx="182880" cy="182880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6" name="Text 14"/>
          <p:cNvSpPr/>
          <p:nvPr/>
        </p:nvSpPr>
        <p:spPr>
          <a:xfrm>
            <a:off x="6473952" y="2103120"/>
            <a:ext cx="2093976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38</a:t>
            </a:r>
            <a:endParaRPr lang="en-US" sz="4600" dirty="0"/>
          </a:p>
        </p:txBody>
      </p:sp>
      <p:sp>
        <p:nvSpPr>
          <p:cNvPr id="17" name="Text 15"/>
          <p:cNvSpPr/>
          <p:nvPr/>
        </p:nvSpPr>
        <p:spPr>
          <a:xfrm>
            <a:off x="6473952" y="2880360"/>
            <a:ext cx="2093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Started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473952" y="3200400"/>
            <a:ext cx="20939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begun yet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9052560" y="1600200"/>
            <a:ext cx="2606040" cy="2103120"/>
          </a:xfrm>
          <a:prstGeom prst="roundRect">
            <a:avLst>
              <a:gd name="adj" fmla="val 3478"/>
            </a:avLst>
          </a:prstGeom>
          <a:solidFill>
            <a:srgbClr val="F4F6FA"/>
          </a:solidFill>
          <a:ln/>
        </p:spPr>
      </p:sp>
      <p:sp>
        <p:nvSpPr>
          <p:cNvPr id="20" name="Shape 18"/>
          <p:cNvSpPr/>
          <p:nvPr/>
        </p:nvSpPr>
        <p:spPr>
          <a:xfrm>
            <a:off x="9308592" y="1847088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21" name="Text 19"/>
          <p:cNvSpPr/>
          <p:nvPr/>
        </p:nvSpPr>
        <p:spPr>
          <a:xfrm>
            <a:off x="9308592" y="2103120"/>
            <a:ext cx="2093976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4600" dirty="0"/>
          </a:p>
        </p:txBody>
      </p:sp>
      <p:sp>
        <p:nvSpPr>
          <p:cNvPr id="22" name="Text 20"/>
          <p:cNvSpPr/>
          <p:nvPr/>
        </p:nvSpPr>
        <p:spPr>
          <a:xfrm>
            <a:off x="9308592" y="2880360"/>
            <a:ext cx="2093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Parked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9308592" y="3200400"/>
            <a:ext cx="20939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Deferred by design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548640" y="4114800"/>
            <a:ext cx="3961311" cy="45720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25" name="Shape 23"/>
          <p:cNvSpPr/>
          <p:nvPr/>
        </p:nvSpPr>
        <p:spPr>
          <a:xfrm>
            <a:off x="4509951" y="4114800"/>
            <a:ext cx="2772918" cy="457200"/>
          </a:xfrm>
          <a:prstGeom prst="rect">
            <a:avLst/>
          </a:prstGeom>
          <a:solidFill>
            <a:srgbClr val="F2A93B"/>
          </a:solidFill>
          <a:ln/>
        </p:spPr>
      </p:sp>
      <p:sp>
        <p:nvSpPr>
          <p:cNvPr id="26" name="Shape 24"/>
          <p:cNvSpPr/>
          <p:nvPr/>
        </p:nvSpPr>
        <p:spPr>
          <a:xfrm>
            <a:off x="7282869" y="4114800"/>
            <a:ext cx="3763246" cy="457200"/>
          </a:xfrm>
          <a:prstGeom prst="rect">
            <a:avLst/>
          </a:prstGeom>
          <a:solidFill>
            <a:srgbClr val="E15B4F"/>
          </a:solidFill>
          <a:ln/>
        </p:spPr>
      </p:sp>
      <p:sp>
        <p:nvSpPr>
          <p:cNvPr id="27" name="Shape 25"/>
          <p:cNvSpPr/>
          <p:nvPr/>
        </p:nvSpPr>
        <p:spPr>
          <a:xfrm>
            <a:off x="11046115" y="4114800"/>
            <a:ext cx="594197" cy="457200"/>
          </a:xfrm>
          <a:prstGeom prst="rect">
            <a:avLst/>
          </a:prstGeom>
          <a:solidFill>
            <a:srgbClr val="9AA3B2"/>
          </a:solidFill>
          <a:ln/>
        </p:spPr>
      </p:sp>
      <p:sp>
        <p:nvSpPr>
          <p:cNvPr id="28" name="Text 26"/>
          <p:cNvSpPr/>
          <p:nvPr/>
        </p:nvSpPr>
        <p:spPr>
          <a:xfrm>
            <a:off x="548640" y="466344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of total feature set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548640" y="5074920"/>
            <a:ext cx="11091672" cy="1234440"/>
          </a:xfrm>
          <a:prstGeom prst="roundRect">
            <a:avLst>
              <a:gd name="adj" fmla="val 5185"/>
            </a:avLst>
          </a:prstGeom>
          <a:solidFill>
            <a:srgbClr val="1E2761"/>
          </a:solidFill>
          <a:ln/>
        </p:spPr>
      </p:sp>
      <p:sp>
        <p:nvSpPr>
          <p:cNvPr id="30" name="Text 28"/>
          <p:cNvSpPr/>
          <p:nvPr/>
        </p:nvSpPr>
        <p:spPr>
          <a:xfrm>
            <a:off x="822960" y="521208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5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“Partial” means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822960" y="5486400"/>
            <a:ext cx="1051560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 backend, schema, or UI work already exists, but the feature isn't usable end-to-end yet. The Partial list (next section) names exactly what's missing for each one.</a:t>
            </a:r>
            <a:endParaRPr lang="en-US" sz="1250" dirty="0"/>
          </a:p>
        </p:txBody>
      </p:sp>
      <p:sp>
        <p:nvSpPr>
          <p:cNvPr id="32" name="Text 30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601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Completed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 features — already live in production, keep stable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94767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5" name="Text 3"/>
          <p:cNvSpPr/>
          <p:nvPr/>
        </p:nvSpPr>
        <p:spPr>
          <a:xfrm>
            <a:off x="544068" y="186994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768096" y="181965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Home banners + hero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25399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8" name="Text 6"/>
          <p:cNvSpPr/>
          <p:nvPr/>
        </p:nvSpPr>
        <p:spPr>
          <a:xfrm>
            <a:off x="544068" y="217627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9" name="Text 7"/>
          <p:cNvSpPr/>
          <p:nvPr/>
        </p:nvSpPr>
        <p:spPr>
          <a:xfrm>
            <a:off x="768096" y="212598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Categories browse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256032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1" name="Text 9"/>
          <p:cNvSpPr/>
          <p:nvPr/>
        </p:nvSpPr>
        <p:spPr>
          <a:xfrm>
            <a:off x="544068" y="248259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2" name="Text 10"/>
          <p:cNvSpPr/>
          <p:nvPr/>
        </p:nvSpPr>
        <p:spPr>
          <a:xfrm>
            <a:off x="768096" y="243230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listing (PLP)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548640" y="286664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4" name="Text 12"/>
          <p:cNvSpPr/>
          <p:nvPr/>
        </p:nvSpPr>
        <p:spPr>
          <a:xfrm>
            <a:off x="544068" y="278892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768096" y="273862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detail (PDP)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172968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7" name="Text 15"/>
          <p:cNvSpPr/>
          <p:nvPr/>
        </p:nvSpPr>
        <p:spPr>
          <a:xfrm>
            <a:off x="544068" y="309524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8" name="Text 16"/>
          <p:cNvSpPr/>
          <p:nvPr/>
        </p:nvSpPr>
        <p:spPr>
          <a:xfrm>
            <a:off x="768096" y="3044952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48640" y="347929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20" name="Text 18"/>
          <p:cNvSpPr/>
          <p:nvPr/>
        </p:nvSpPr>
        <p:spPr>
          <a:xfrm>
            <a:off x="544068" y="340156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768096" y="335127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Recommended products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548640" y="378561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23" name="Text 21"/>
          <p:cNvSpPr/>
          <p:nvPr/>
        </p:nvSpPr>
        <p:spPr>
          <a:xfrm>
            <a:off x="544068" y="370789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768096" y="365760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Special offers PLP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548640" y="409194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26" name="Text 24"/>
          <p:cNvSpPr/>
          <p:nvPr/>
        </p:nvSpPr>
        <p:spPr>
          <a:xfrm>
            <a:off x="544068" y="401421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27" name="Text 25"/>
          <p:cNvSpPr/>
          <p:nvPr/>
        </p:nvSpPr>
        <p:spPr>
          <a:xfrm>
            <a:off x="768096" y="396392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Trending section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48640" y="439826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29" name="Text 27"/>
          <p:cNvSpPr/>
          <p:nvPr/>
        </p:nvSpPr>
        <p:spPr>
          <a:xfrm>
            <a:off x="544068" y="432054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768096" y="427024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Shop cart + mini cart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48640" y="4704588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32" name="Text 30"/>
          <p:cNvSpPr/>
          <p:nvPr/>
        </p:nvSpPr>
        <p:spPr>
          <a:xfrm>
            <a:off x="544068" y="462686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33" name="Text 31"/>
          <p:cNvSpPr/>
          <p:nvPr/>
        </p:nvSpPr>
        <p:spPr>
          <a:xfrm>
            <a:off x="768096" y="4576572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Wishlist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501091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35" name="Text 33"/>
          <p:cNvSpPr/>
          <p:nvPr/>
        </p:nvSpPr>
        <p:spPr>
          <a:xfrm>
            <a:off x="544068" y="493318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36" name="Text 34"/>
          <p:cNvSpPr/>
          <p:nvPr/>
        </p:nvSpPr>
        <p:spPr>
          <a:xfrm>
            <a:off x="768096" y="488289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 wishlist ↔ cart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548640" y="531723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38" name="Text 36"/>
          <p:cNvSpPr/>
          <p:nvPr/>
        </p:nvSpPr>
        <p:spPr>
          <a:xfrm>
            <a:off x="544068" y="523951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39" name="Text 37"/>
          <p:cNvSpPr/>
          <p:nvPr/>
        </p:nvSpPr>
        <p:spPr>
          <a:xfrm>
            <a:off x="768096" y="518922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 checkout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548640" y="562356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41" name="Text 39"/>
          <p:cNvSpPr/>
          <p:nvPr/>
        </p:nvSpPr>
        <p:spPr>
          <a:xfrm>
            <a:off x="544068" y="554583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42" name="Text 40"/>
          <p:cNvSpPr/>
          <p:nvPr/>
        </p:nvSpPr>
        <p:spPr>
          <a:xfrm>
            <a:off x="768096" y="549554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Preorder checkout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548640" y="592988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44" name="Text 42"/>
          <p:cNvSpPr/>
          <p:nvPr/>
        </p:nvSpPr>
        <p:spPr>
          <a:xfrm>
            <a:off x="544068" y="585216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45" name="Text 43"/>
          <p:cNvSpPr/>
          <p:nvPr/>
        </p:nvSpPr>
        <p:spPr>
          <a:xfrm>
            <a:off x="768096" y="580186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Pickup vs delivery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4337304" y="194767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47" name="Text 45"/>
          <p:cNvSpPr/>
          <p:nvPr/>
        </p:nvSpPr>
        <p:spPr>
          <a:xfrm>
            <a:off x="4332732" y="186994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48" name="Text 46"/>
          <p:cNvSpPr/>
          <p:nvPr/>
        </p:nvSpPr>
        <p:spPr>
          <a:xfrm>
            <a:off x="4556760" y="181965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 payment (Stripe)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4337304" y="225399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50" name="Text 48"/>
          <p:cNvSpPr/>
          <p:nvPr/>
        </p:nvSpPr>
        <p:spPr>
          <a:xfrm>
            <a:off x="4332732" y="217627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51" name="Text 49"/>
          <p:cNvSpPr/>
          <p:nvPr/>
        </p:nvSpPr>
        <p:spPr>
          <a:xfrm>
            <a:off x="4556760" y="212598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Cash payment</a:t>
            </a:r>
            <a:endParaRPr lang="en-US" sz="1100" dirty="0"/>
          </a:p>
        </p:txBody>
      </p:sp>
      <p:sp>
        <p:nvSpPr>
          <p:cNvPr id="52" name="Shape 50"/>
          <p:cNvSpPr/>
          <p:nvPr/>
        </p:nvSpPr>
        <p:spPr>
          <a:xfrm>
            <a:off x="4337304" y="256032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53" name="Text 51"/>
          <p:cNvSpPr/>
          <p:nvPr/>
        </p:nvSpPr>
        <p:spPr>
          <a:xfrm>
            <a:off x="4332732" y="248259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54" name="Text 52"/>
          <p:cNvSpPr/>
          <p:nvPr/>
        </p:nvSpPr>
        <p:spPr>
          <a:xfrm>
            <a:off x="4556760" y="243230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Zelle payment</a:t>
            </a:r>
            <a:endParaRPr lang="en-US" sz="1100" dirty="0"/>
          </a:p>
        </p:txBody>
      </p:sp>
      <p:sp>
        <p:nvSpPr>
          <p:cNvPr id="55" name="Shape 53"/>
          <p:cNvSpPr/>
          <p:nvPr/>
        </p:nvSpPr>
        <p:spPr>
          <a:xfrm>
            <a:off x="4337304" y="286664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56" name="Text 54"/>
          <p:cNvSpPr/>
          <p:nvPr/>
        </p:nvSpPr>
        <p:spPr>
          <a:xfrm>
            <a:off x="4332732" y="278892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57" name="Text 55"/>
          <p:cNvSpPr/>
          <p:nvPr/>
        </p:nvSpPr>
        <p:spPr>
          <a:xfrm>
            <a:off x="4556760" y="273862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Address autocomplete</a:t>
            </a:r>
            <a:endParaRPr lang="en-US" sz="1100" dirty="0"/>
          </a:p>
        </p:txBody>
      </p:sp>
      <p:sp>
        <p:nvSpPr>
          <p:cNvPr id="58" name="Shape 56"/>
          <p:cNvSpPr/>
          <p:nvPr/>
        </p:nvSpPr>
        <p:spPr>
          <a:xfrm>
            <a:off x="4337304" y="3172968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59" name="Text 57"/>
          <p:cNvSpPr/>
          <p:nvPr/>
        </p:nvSpPr>
        <p:spPr>
          <a:xfrm>
            <a:off x="4332732" y="309524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60" name="Text 58"/>
          <p:cNvSpPr/>
          <p:nvPr/>
        </p:nvSpPr>
        <p:spPr>
          <a:xfrm>
            <a:off x="4556760" y="3044952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Tax engine</a:t>
            </a:r>
            <a:endParaRPr lang="en-US" sz="1100" dirty="0"/>
          </a:p>
        </p:txBody>
      </p:sp>
      <p:sp>
        <p:nvSpPr>
          <p:cNvPr id="61" name="Shape 59"/>
          <p:cNvSpPr/>
          <p:nvPr/>
        </p:nvSpPr>
        <p:spPr>
          <a:xfrm>
            <a:off x="4337304" y="347929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2" name="Text 60"/>
          <p:cNvSpPr/>
          <p:nvPr/>
        </p:nvSpPr>
        <p:spPr>
          <a:xfrm>
            <a:off x="4332732" y="340156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63" name="Text 61"/>
          <p:cNvSpPr/>
          <p:nvPr/>
        </p:nvSpPr>
        <p:spPr>
          <a:xfrm>
            <a:off x="4556760" y="335127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distance / fees</a:t>
            </a:r>
            <a:endParaRPr lang="en-US" sz="1100" dirty="0"/>
          </a:p>
        </p:txBody>
      </p:sp>
      <p:sp>
        <p:nvSpPr>
          <p:cNvPr id="64" name="Shape 62"/>
          <p:cNvSpPr/>
          <p:nvPr/>
        </p:nvSpPr>
        <p:spPr>
          <a:xfrm>
            <a:off x="4337304" y="378561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5" name="Text 63"/>
          <p:cNvSpPr/>
          <p:nvPr/>
        </p:nvSpPr>
        <p:spPr>
          <a:xfrm>
            <a:off x="4332732" y="370789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66" name="Text 64"/>
          <p:cNvSpPr/>
          <p:nvPr/>
        </p:nvSpPr>
        <p:spPr>
          <a:xfrm>
            <a:off x="4556760" y="365760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Coupons (min/max order)</a:t>
            </a:r>
            <a:endParaRPr lang="en-US" sz="1100" dirty="0"/>
          </a:p>
        </p:txBody>
      </p:sp>
      <p:sp>
        <p:nvSpPr>
          <p:cNvPr id="67" name="Shape 65"/>
          <p:cNvSpPr/>
          <p:nvPr/>
        </p:nvSpPr>
        <p:spPr>
          <a:xfrm>
            <a:off x="4337304" y="409194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8" name="Text 66"/>
          <p:cNvSpPr/>
          <p:nvPr/>
        </p:nvSpPr>
        <p:spPr>
          <a:xfrm>
            <a:off x="4332732" y="401421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69" name="Text 67"/>
          <p:cNvSpPr/>
          <p:nvPr/>
        </p:nvSpPr>
        <p:spPr>
          <a:xfrm>
            <a:off x="4556760" y="396392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Guest coupon config</a:t>
            </a:r>
            <a:endParaRPr lang="en-US" sz="1100" dirty="0"/>
          </a:p>
        </p:txBody>
      </p:sp>
      <p:sp>
        <p:nvSpPr>
          <p:cNvPr id="70" name="Shape 68"/>
          <p:cNvSpPr/>
          <p:nvPr/>
        </p:nvSpPr>
        <p:spPr>
          <a:xfrm>
            <a:off x="4337304" y="439826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71" name="Text 69"/>
          <p:cNvSpPr/>
          <p:nvPr/>
        </p:nvSpPr>
        <p:spPr>
          <a:xfrm>
            <a:off x="4332732" y="432054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72" name="Text 70"/>
          <p:cNvSpPr/>
          <p:nvPr/>
        </p:nvSpPr>
        <p:spPr>
          <a:xfrm>
            <a:off x="4556760" y="427024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Welcome coupon</a:t>
            </a:r>
            <a:endParaRPr lang="en-US" sz="1100" dirty="0"/>
          </a:p>
        </p:txBody>
      </p:sp>
      <p:sp>
        <p:nvSpPr>
          <p:cNvPr id="73" name="Shape 71"/>
          <p:cNvSpPr/>
          <p:nvPr/>
        </p:nvSpPr>
        <p:spPr>
          <a:xfrm>
            <a:off x="4337304" y="4704588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74" name="Text 72"/>
          <p:cNvSpPr/>
          <p:nvPr/>
        </p:nvSpPr>
        <p:spPr>
          <a:xfrm>
            <a:off x="4332732" y="462686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75" name="Text 73"/>
          <p:cNvSpPr/>
          <p:nvPr/>
        </p:nvSpPr>
        <p:spPr>
          <a:xfrm>
            <a:off x="4556760" y="4576572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offers</a:t>
            </a:r>
            <a:endParaRPr lang="en-US" sz="1100" dirty="0"/>
          </a:p>
        </p:txBody>
      </p:sp>
      <p:sp>
        <p:nvSpPr>
          <p:cNvPr id="76" name="Shape 74"/>
          <p:cNvSpPr/>
          <p:nvPr/>
        </p:nvSpPr>
        <p:spPr>
          <a:xfrm>
            <a:off x="4337304" y="501091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77" name="Text 75"/>
          <p:cNvSpPr/>
          <p:nvPr/>
        </p:nvSpPr>
        <p:spPr>
          <a:xfrm>
            <a:off x="4332732" y="493318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78" name="Text 76"/>
          <p:cNvSpPr/>
          <p:nvPr/>
        </p:nvSpPr>
        <p:spPr>
          <a:xfrm>
            <a:off x="4556760" y="488289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Loyalty earn/redeem</a:t>
            </a:r>
            <a:endParaRPr lang="en-US" sz="1100" dirty="0"/>
          </a:p>
        </p:txBody>
      </p:sp>
      <p:sp>
        <p:nvSpPr>
          <p:cNvPr id="79" name="Shape 77"/>
          <p:cNvSpPr/>
          <p:nvPr/>
        </p:nvSpPr>
        <p:spPr>
          <a:xfrm>
            <a:off x="4337304" y="531723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80" name="Text 78"/>
          <p:cNvSpPr/>
          <p:nvPr/>
        </p:nvSpPr>
        <p:spPr>
          <a:xfrm>
            <a:off x="4332732" y="523951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81" name="Text 79"/>
          <p:cNvSpPr/>
          <p:nvPr/>
        </p:nvSpPr>
        <p:spPr>
          <a:xfrm>
            <a:off x="4556760" y="518922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 orders list</a:t>
            </a:r>
            <a:endParaRPr lang="en-US" sz="1100" dirty="0"/>
          </a:p>
        </p:txBody>
      </p:sp>
      <p:sp>
        <p:nvSpPr>
          <p:cNvPr id="82" name="Shape 80"/>
          <p:cNvSpPr/>
          <p:nvPr/>
        </p:nvSpPr>
        <p:spPr>
          <a:xfrm>
            <a:off x="4337304" y="562356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83" name="Text 81"/>
          <p:cNvSpPr/>
          <p:nvPr/>
        </p:nvSpPr>
        <p:spPr>
          <a:xfrm>
            <a:off x="4332732" y="554583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84" name="Text 82"/>
          <p:cNvSpPr/>
          <p:nvPr/>
        </p:nvSpPr>
        <p:spPr>
          <a:xfrm>
            <a:off x="4556760" y="549554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 details</a:t>
            </a:r>
            <a:endParaRPr lang="en-US" sz="1100" dirty="0"/>
          </a:p>
        </p:txBody>
      </p:sp>
      <p:sp>
        <p:nvSpPr>
          <p:cNvPr id="85" name="Shape 83"/>
          <p:cNvSpPr/>
          <p:nvPr/>
        </p:nvSpPr>
        <p:spPr>
          <a:xfrm>
            <a:off x="4337304" y="592988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86" name="Text 84"/>
          <p:cNvSpPr/>
          <p:nvPr/>
        </p:nvSpPr>
        <p:spPr>
          <a:xfrm>
            <a:off x="4332732" y="585216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87" name="Text 85"/>
          <p:cNvSpPr/>
          <p:nvPr/>
        </p:nvSpPr>
        <p:spPr>
          <a:xfrm>
            <a:off x="4556760" y="580186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 tracking page</a:t>
            </a:r>
            <a:endParaRPr lang="en-US" sz="1100" dirty="0"/>
          </a:p>
        </p:txBody>
      </p:sp>
      <p:sp>
        <p:nvSpPr>
          <p:cNvPr id="88" name="Shape 86"/>
          <p:cNvSpPr/>
          <p:nvPr/>
        </p:nvSpPr>
        <p:spPr>
          <a:xfrm>
            <a:off x="8125968" y="194767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89" name="Text 87"/>
          <p:cNvSpPr/>
          <p:nvPr/>
        </p:nvSpPr>
        <p:spPr>
          <a:xfrm>
            <a:off x="8121396" y="186994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90" name="Text 88"/>
          <p:cNvSpPr/>
          <p:nvPr/>
        </p:nvSpPr>
        <p:spPr>
          <a:xfrm>
            <a:off x="8345424" y="181965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Email/SMS order preference</a:t>
            </a:r>
            <a:endParaRPr lang="en-US" sz="1100" dirty="0"/>
          </a:p>
        </p:txBody>
      </p:sp>
      <p:sp>
        <p:nvSpPr>
          <p:cNvPr id="91" name="Shape 89"/>
          <p:cNvSpPr/>
          <p:nvPr/>
        </p:nvSpPr>
        <p:spPr>
          <a:xfrm>
            <a:off x="8125968" y="225399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92" name="Text 90"/>
          <p:cNvSpPr/>
          <p:nvPr/>
        </p:nvSpPr>
        <p:spPr>
          <a:xfrm>
            <a:off x="8121396" y="217627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93" name="Text 91"/>
          <p:cNvSpPr/>
          <p:nvPr/>
        </p:nvSpPr>
        <p:spPr>
          <a:xfrm>
            <a:off x="8345424" y="212598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Preorder catalogs</a:t>
            </a:r>
            <a:endParaRPr lang="en-US" sz="1100" dirty="0"/>
          </a:p>
        </p:txBody>
      </p:sp>
      <p:sp>
        <p:nvSpPr>
          <p:cNvPr id="94" name="Shape 92"/>
          <p:cNvSpPr/>
          <p:nvPr/>
        </p:nvSpPr>
        <p:spPr>
          <a:xfrm>
            <a:off x="8125968" y="256032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95" name="Text 93"/>
          <p:cNvSpPr/>
          <p:nvPr/>
        </p:nvSpPr>
        <p:spPr>
          <a:xfrm>
            <a:off x="8121396" y="248259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96" name="Text 94"/>
          <p:cNvSpPr/>
          <p:nvPr/>
        </p:nvSpPr>
        <p:spPr>
          <a:xfrm>
            <a:off x="8345424" y="243230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Pickup windows / locations</a:t>
            </a:r>
            <a:endParaRPr lang="en-US" sz="1100" dirty="0"/>
          </a:p>
        </p:txBody>
      </p:sp>
      <p:sp>
        <p:nvSpPr>
          <p:cNvPr id="97" name="Shape 95"/>
          <p:cNvSpPr/>
          <p:nvPr/>
        </p:nvSpPr>
        <p:spPr>
          <a:xfrm>
            <a:off x="8125968" y="286664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98" name="Text 96"/>
          <p:cNvSpPr/>
          <p:nvPr/>
        </p:nvSpPr>
        <p:spPr>
          <a:xfrm>
            <a:off x="8121396" y="278892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99" name="Text 97"/>
          <p:cNvSpPr/>
          <p:nvPr/>
        </p:nvSpPr>
        <p:spPr>
          <a:xfrm>
            <a:off x="8345424" y="273862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configs (admin)</a:t>
            </a:r>
            <a:endParaRPr lang="en-US" sz="1100" dirty="0"/>
          </a:p>
        </p:txBody>
      </p:sp>
      <p:sp>
        <p:nvSpPr>
          <p:cNvPr id="100" name="Shape 98"/>
          <p:cNvSpPr/>
          <p:nvPr/>
        </p:nvSpPr>
        <p:spPr>
          <a:xfrm>
            <a:off x="8125968" y="3172968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01" name="Text 99"/>
          <p:cNvSpPr/>
          <p:nvPr/>
        </p:nvSpPr>
        <p:spPr>
          <a:xfrm>
            <a:off x="8121396" y="309524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02" name="Text 100"/>
          <p:cNvSpPr/>
          <p:nvPr/>
        </p:nvSpPr>
        <p:spPr>
          <a:xfrm>
            <a:off x="8345424" y="3044952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 tracking numbers</a:t>
            </a:r>
            <a:endParaRPr lang="en-US" sz="1100" dirty="0"/>
          </a:p>
        </p:txBody>
      </p:sp>
      <p:sp>
        <p:nvSpPr>
          <p:cNvPr id="103" name="Shape 101"/>
          <p:cNvSpPr/>
          <p:nvPr/>
        </p:nvSpPr>
        <p:spPr>
          <a:xfrm>
            <a:off x="8125968" y="347929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04" name="Text 102"/>
          <p:cNvSpPr/>
          <p:nvPr/>
        </p:nvSpPr>
        <p:spPr>
          <a:xfrm>
            <a:off x="8121396" y="340156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05" name="Text 103"/>
          <p:cNvSpPr/>
          <p:nvPr/>
        </p:nvSpPr>
        <p:spPr>
          <a:xfrm>
            <a:off x="8345424" y="335127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OTP login / signup</a:t>
            </a:r>
            <a:endParaRPr lang="en-US" sz="1100" dirty="0"/>
          </a:p>
        </p:txBody>
      </p:sp>
      <p:sp>
        <p:nvSpPr>
          <p:cNvPr id="106" name="Shape 104"/>
          <p:cNvSpPr/>
          <p:nvPr/>
        </p:nvSpPr>
        <p:spPr>
          <a:xfrm>
            <a:off x="8125968" y="378561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07" name="Text 105"/>
          <p:cNvSpPr/>
          <p:nvPr/>
        </p:nvSpPr>
        <p:spPr>
          <a:xfrm>
            <a:off x="8121396" y="370789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08" name="Text 106"/>
          <p:cNvSpPr/>
          <p:nvPr/>
        </p:nvSpPr>
        <p:spPr>
          <a:xfrm>
            <a:off x="8345424" y="365760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Profile + addresses</a:t>
            </a:r>
            <a:endParaRPr lang="en-US" sz="1100" dirty="0"/>
          </a:p>
        </p:txBody>
      </p:sp>
      <p:sp>
        <p:nvSpPr>
          <p:cNvPr id="109" name="Shape 107"/>
          <p:cNvSpPr/>
          <p:nvPr/>
        </p:nvSpPr>
        <p:spPr>
          <a:xfrm>
            <a:off x="8125968" y="4091940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10" name="Text 108"/>
          <p:cNvSpPr/>
          <p:nvPr/>
        </p:nvSpPr>
        <p:spPr>
          <a:xfrm>
            <a:off x="8121396" y="401421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11" name="Text 109"/>
          <p:cNvSpPr/>
          <p:nvPr/>
        </p:nvSpPr>
        <p:spPr>
          <a:xfrm>
            <a:off x="8345424" y="3963924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Forgot password</a:t>
            </a:r>
            <a:endParaRPr lang="en-US" sz="1100" dirty="0"/>
          </a:p>
        </p:txBody>
      </p:sp>
      <p:sp>
        <p:nvSpPr>
          <p:cNvPr id="112" name="Shape 110"/>
          <p:cNvSpPr/>
          <p:nvPr/>
        </p:nvSpPr>
        <p:spPr>
          <a:xfrm>
            <a:off x="8125968" y="4398264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13" name="Text 111"/>
          <p:cNvSpPr/>
          <p:nvPr/>
        </p:nvSpPr>
        <p:spPr>
          <a:xfrm>
            <a:off x="8121396" y="432054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14" name="Text 112"/>
          <p:cNvSpPr/>
          <p:nvPr/>
        </p:nvSpPr>
        <p:spPr>
          <a:xfrm>
            <a:off x="8345424" y="4270248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Zelle proof flow</a:t>
            </a:r>
            <a:endParaRPr lang="en-US" sz="1100" dirty="0"/>
          </a:p>
        </p:txBody>
      </p:sp>
      <p:sp>
        <p:nvSpPr>
          <p:cNvPr id="115" name="Shape 113"/>
          <p:cNvSpPr/>
          <p:nvPr/>
        </p:nvSpPr>
        <p:spPr>
          <a:xfrm>
            <a:off x="8125968" y="4704588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16" name="Text 114"/>
          <p:cNvSpPr/>
          <p:nvPr/>
        </p:nvSpPr>
        <p:spPr>
          <a:xfrm>
            <a:off x="8121396" y="462686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17" name="Text 115"/>
          <p:cNvSpPr/>
          <p:nvPr/>
        </p:nvSpPr>
        <p:spPr>
          <a:xfrm>
            <a:off x="8345424" y="4576572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Orders/coupons/offers admin</a:t>
            </a:r>
            <a:endParaRPr lang="en-US" sz="1100" dirty="0"/>
          </a:p>
        </p:txBody>
      </p:sp>
      <p:sp>
        <p:nvSpPr>
          <p:cNvPr id="118" name="Shape 116"/>
          <p:cNvSpPr/>
          <p:nvPr/>
        </p:nvSpPr>
        <p:spPr>
          <a:xfrm>
            <a:off x="8125968" y="5010912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19" name="Text 117"/>
          <p:cNvSpPr/>
          <p:nvPr/>
        </p:nvSpPr>
        <p:spPr>
          <a:xfrm>
            <a:off x="8121396" y="493318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20" name="Text 118"/>
          <p:cNvSpPr/>
          <p:nvPr/>
        </p:nvSpPr>
        <p:spPr>
          <a:xfrm>
            <a:off x="8345424" y="4882896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Preorder + delivery admin</a:t>
            </a:r>
            <a:endParaRPr lang="en-US" sz="1100" dirty="0"/>
          </a:p>
        </p:txBody>
      </p:sp>
      <p:sp>
        <p:nvSpPr>
          <p:cNvPr id="121" name="Shape 119"/>
          <p:cNvSpPr/>
          <p:nvPr/>
        </p:nvSpPr>
        <p:spPr>
          <a:xfrm>
            <a:off x="8125968" y="5317236"/>
            <a:ext cx="109728" cy="10972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22" name="Text 120"/>
          <p:cNvSpPr/>
          <p:nvPr/>
        </p:nvSpPr>
        <p:spPr>
          <a:xfrm>
            <a:off x="8121396" y="523951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700" dirty="0"/>
          </a:p>
        </p:txBody>
      </p:sp>
      <p:sp>
        <p:nvSpPr>
          <p:cNvPr id="123" name="Text 121"/>
          <p:cNvSpPr/>
          <p:nvPr/>
        </p:nvSpPr>
        <p:spPr>
          <a:xfrm>
            <a:off x="8345424" y="5189220"/>
            <a:ext cx="329488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Subscription checkout</a:t>
            </a:r>
            <a:endParaRPr lang="en-US" sz="1100" dirty="0"/>
          </a:p>
        </p:txBody>
      </p:sp>
      <p:sp>
        <p:nvSpPr>
          <p:cNvPr id="124" name="Text 122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601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Partial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 features — work exists, here's exactly what's missing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947672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5" name="Text 3"/>
          <p:cNvSpPr/>
          <p:nvPr/>
        </p:nvSpPr>
        <p:spPr>
          <a:xfrm>
            <a:off x="749808" y="1819656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cancel order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749808" y="1997964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Display-only, no real action yet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548640" y="2253996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8" name="Text 6"/>
          <p:cNvSpPr/>
          <p:nvPr/>
        </p:nvSpPr>
        <p:spPr>
          <a:xfrm>
            <a:off x="749808" y="2125980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Returns / refunds (RMA)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749808" y="2304288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 returns only, no ecommerce RMA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548640" y="2560320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1" name="Text 9"/>
          <p:cNvSpPr/>
          <p:nvPr/>
        </p:nvSpPr>
        <p:spPr>
          <a:xfrm>
            <a:off x="749808" y="2432304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Invoice PDF download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749808" y="2610612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Admin-only, no customer download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548640" y="2866644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4" name="Text 12"/>
          <p:cNvSpPr/>
          <p:nvPr/>
        </p:nvSpPr>
        <p:spPr>
          <a:xfrm>
            <a:off x="749808" y="2738628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reviews (CRUD)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749808" y="2916936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PDP shows mock data only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548640" y="3172968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7" name="Text 15"/>
          <p:cNvSpPr/>
          <p:nvPr/>
        </p:nvSpPr>
        <p:spPr>
          <a:xfrm>
            <a:off x="749808" y="3044952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 badges / guarantees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749808" y="3223260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Unused marketing placeholder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548640" y="3479292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0" name="Text 18"/>
          <p:cNvSpPr/>
          <p:nvPr/>
        </p:nvSpPr>
        <p:spPr>
          <a:xfrm>
            <a:off x="749808" y="3351276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About / policies CMS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749808" y="3529584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Static pages, not admin-editable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548640" y="3785616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3" name="Text 21"/>
          <p:cNvSpPr/>
          <p:nvPr/>
        </p:nvSpPr>
        <p:spPr>
          <a:xfrm>
            <a:off x="749808" y="3657600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Rich facets (price/brand/sort)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749808" y="3835908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subcategory + text filters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548640" y="4091940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6" name="Text 24"/>
          <p:cNvSpPr/>
          <p:nvPr/>
        </p:nvSpPr>
        <p:spPr>
          <a:xfrm>
            <a:off x="749808" y="3963924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 / plant-type filters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749808" y="4142232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Schema ready, no PLP filter UI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548640" y="4398264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9" name="Text 27"/>
          <p:cNvSpPr/>
          <p:nvPr/>
        </p:nvSpPr>
        <p:spPr>
          <a:xfrm>
            <a:off x="749808" y="4270248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Color swatches + filter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749808" y="4448556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Schema ready, no PDP/PLP UI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548640" y="4704588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2" name="Text 30"/>
          <p:cNvSpPr/>
          <p:nvPr/>
        </p:nvSpPr>
        <p:spPr>
          <a:xfrm>
            <a:off x="749808" y="4576572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Specs / features table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749808" y="4754880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exists, not shown on PDP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548640" y="5010912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5" name="Text 33"/>
          <p:cNvSpPr/>
          <p:nvPr/>
        </p:nvSpPr>
        <p:spPr>
          <a:xfrm>
            <a:off x="749808" y="4882896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sellers hub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749808" y="5061204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API exists, storefront weak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548640" y="5317236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8" name="Text 36"/>
          <p:cNvSpPr/>
          <p:nvPr/>
        </p:nvSpPr>
        <p:spPr>
          <a:xfrm>
            <a:off x="749808" y="5189220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Featured / seasonal flags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749808" y="5367528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Flags exist, no auto-collections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548640" y="5623560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41" name="Text 39"/>
          <p:cNvSpPr/>
          <p:nvPr/>
        </p:nvSpPr>
        <p:spPr>
          <a:xfrm>
            <a:off x="749808" y="5495544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Variant matrix (size/pot/pack)</a:t>
            </a:r>
            <a:endParaRPr lang="en-US" sz="1050" dirty="0"/>
          </a:p>
        </p:txBody>
      </p:sp>
      <p:sp>
        <p:nvSpPr>
          <p:cNvPr id="42" name="Text 40"/>
          <p:cNvSpPr/>
          <p:nvPr/>
        </p:nvSpPr>
        <p:spPr>
          <a:xfrm>
            <a:off x="749808" y="5673852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 ready, PDP picker uneven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548640" y="5929884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44" name="Text 42"/>
          <p:cNvSpPr/>
          <p:nvPr/>
        </p:nvSpPr>
        <p:spPr>
          <a:xfrm>
            <a:off x="749808" y="5801868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 quantity stock guard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749808" y="5980176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checks, no soft-reserve pairing</a:t>
            </a:r>
            <a:endParaRPr lang="en-US" sz="850" dirty="0"/>
          </a:p>
        </p:txBody>
      </p:sp>
      <p:sp>
        <p:nvSpPr>
          <p:cNvPr id="46" name="Shape 44"/>
          <p:cNvSpPr/>
          <p:nvPr/>
        </p:nvSpPr>
        <p:spPr>
          <a:xfrm>
            <a:off x="6254496" y="1947672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47" name="Text 45"/>
          <p:cNvSpPr/>
          <p:nvPr/>
        </p:nvSpPr>
        <p:spPr>
          <a:xfrm>
            <a:off x="6455664" y="1819656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 inventory reserve</a:t>
            </a:r>
            <a:endParaRPr lang="en-US" sz="1050" dirty="0"/>
          </a:p>
        </p:txBody>
      </p:sp>
      <p:sp>
        <p:nvSpPr>
          <p:cNvPr id="48" name="Text 46"/>
          <p:cNvSpPr/>
          <p:nvPr/>
        </p:nvSpPr>
        <p:spPr>
          <a:xfrm>
            <a:off x="6455664" y="1997964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Helpers exist, ecom path incomplete</a:t>
            </a:r>
            <a:endParaRPr lang="en-US" sz="850" dirty="0"/>
          </a:p>
        </p:txBody>
      </p:sp>
      <p:sp>
        <p:nvSpPr>
          <p:cNvPr id="49" name="Shape 47"/>
          <p:cNvSpPr/>
          <p:nvPr/>
        </p:nvSpPr>
        <p:spPr>
          <a:xfrm>
            <a:off x="6254496" y="2253996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50" name="Text 48"/>
          <p:cNvSpPr/>
          <p:nvPr/>
        </p:nvSpPr>
        <p:spPr>
          <a:xfrm>
            <a:off x="6455664" y="2125980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Carrier tracking events</a:t>
            </a:r>
            <a:endParaRPr lang="en-US" sz="1050" dirty="0"/>
          </a:p>
        </p:txBody>
      </p:sp>
      <p:sp>
        <p:nvSpPr>
          <p:cNvPr id="51" name="Text 49"/>
          <p:cNvSpPr/>
          <p:nvPr/>
        </p:nvSpPr>
        <p:spPr>
          <a:xfrm>
            <a:off x="6455664" y="2304288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 status only, no carrier sync</a:t>
            </a:r>
            <a:endParaRPr lang="en-US" sz="850" dirty="0"/>
          </a:p>
        </p:txBody>
      </p:sp>
      <p:sp>
        <p:nvSpPr>
          <p:cNvPr id="52" name="Shape 50"/>
          <p:cNvSpPr/>
          <p:nvPr/>
        </p:nvSpPr>
        <p:spPr>
          <a:xfrm>
            <a:off x="6254496" y="2560320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53" name="Text 51"/>
          <p:cNvSpPr/>
          <p:nvPr/>
        </p:nvSpPr>
        <p:spPr>
          <a:xfrm>
            <a:off x="6455664" y="2432304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support links</a:t>
            </a:r>
            <a:endParaRPr lang="en-US" sz="1050" dirty="0"/>
          </a:p>
        </p:txBody>
      </p:sp>
      <p:sp>
        <p:nvSpPr>
          <p:cNvPr id="54" name="Text 52"/>
          <p:cNvSpPr/>
          <p:nvPr/>
        </p:nvSpPr>
        <p:spPr>
          <a:xfrm>
            <a:off x="6455664" y="2610612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Exists, not required per tenant</a:t>
            </a:r>
            <a:endParaRPr lang="en-US" sz="850" dirty="0"/>
          </a:p>
        </p:txBody>
      </p:sp>
      <p:sp>
        <p:nvSpPr>
          <p:cNvPr id="55" name="Shape 53"/>
          <p:cNvSpPr/>
          <p:nvPr/>
        </p:nvSpPr>
        <p:spPr>
          <a:xfrm>
            <a:off x="6254496" y="2866644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56" name="Text 54"/>
          <p:cNvSpPr/>
          <p:nvPr/>
        </p:nvSpPr>
        <p:spPr>
          <a:xfrm>
            <a:off x="6455664" y="2738628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order status alerts</a:t>
            </a:r>
            <a:endParaRPr lang="en-US" sz="1050" dirty="0"/>
          </a:p>
        </p:txBody>
      </p:sp>
      <p:sp>
        <p:nvSpPr>
          <p:cNvPr id="57" name="Text 55"/>
          <p:cNvSpPr/>
          <p:nvPr/>
        </p:nvSpPr>
        <p:spPr>
          <a:xfrm>
            <a:off x="6455664" y="2916936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Twilio works, missing full series</a:t>
            </a:r>
            <a:endParaRPr lang="en-US" sz="850" dirty="0"/>
          </a:p>
        </p:txBody>
      </p:sp>
      <p:sp>
        <p:nvSpPr>
          <p:cNvPr id="58" name="Shape 56"/>
          <p:cNvSpPr/>
          <p:nvPr/>
        </p:nvSpPr>
        <p:spPr>
          <a:xfrm>
            <a:off x="6254496" y="3172968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59" name="Text 57"/>
          <p:cNvSpPr/>
          <p:nvPr/>
        </p:nvSpPr>
        <p:spPr>
          <a:xfrm>
            <a:off x="6455664" y="3044952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True anonymous cart</a:t>
            </a:r>
            <a:endParaRPr lang="en-US" sz="1050" dirty="0"/>
          </a:p>
        </p:txBody>
      </p:sp>
      <p:sp>
        <p:nvSpPr>
          <p:cNvPr id="60" name="Text 58"/>
          <p:cNvSpPr/>
          <p:nvPr/>
        </p:nvSpPr>
        <p:spPr>
          <a:xfrm>
            <a:off x="6455664" y="3223260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Guest account is lightweight, not true anon</a:t>
            </a:r>
            <a:endParaRPr lang="en-US" sz="850" dirty="0"/>
          </a:p>
        </p:txBody>
      </p:sp>
      <p:sp>
        <p:nvSpPr>
          <p:cNvPr id="61" name="Shape 59"/>
          <p:cNvSpPr/>
          <p:nvPr/>
        </p:nvSpPr>
        <p:spPr>
          <a:xfrm>
            <a:off x="6254496" y="3479292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62" name="Text 60"/>
          <p:cNvSpPr/>
          <p:nvPr/>
        </p:nvSpPr>
        <p:spPr>
          <a:xfrm>
            <a:off x="6455664" y="3351276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Guest checkout path</a:t>
            </a:r>
            <a:endParaRPr lang="en-US" sz="1050" dirty="0"/>
          </a:p>
        </p:txBody>
      </p:sp>
      <p:sp>
        <p:nvSpPr>
          <p:cNvPr id="63" name="Text 61"/>
          <p:cNvSpPr/>
          <p:nvPr/>
        </p:nvSpPr>
        <p:spPr>
          <a:xfrm>
            <a:off x="6455664" y="3529584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Exists but has extra friction</a:t>
            </a:r>
            <a:endParaRPr lang="en-US" sz="850" dirty="0"/>
          </a:p>
        </p:txBody>
      </p:sp>
      <p:sp>
        <p:nvSpPr>
          <p:cNvPr id="64" name="Shape 62"/>
          <p:cNvSpPr/>
          <p:nvPr/>
        </p:nvSpPr>
        <p:spPr>
          <a:xfrm>
            <a:off x="6254496" y="3785616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65" name="Text 63"/>
          <p:cNvSpPr/>
          <p:nvPr/>
        </p:nvSpPr>
        <p:spPr>
          <a:xfrm>
            <a:off x="6455664" y="3657600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SEO + product JSON-LD</a:t>
            </a:r>
            <a:endParaRPr lang="en-US" sz="1050" dirty="0"/>
          </a:p>
        </p:txBody>
      </p:sp>
      <p:sp>
        <p:nvSpPr>
          <p:cNvPr id="66" name="Text 64"/>
          <p:cNvSpPr/>
          <p:nvPr/>
        </p:nvSpPr>
        <p:spPr>
          <a:xfrm>
            <a:off x="6455664" y="3835908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JSON-LD started, sitemap incomplete</a:t>
            </a:r>
            <a:endParaRPr lang="en-US" sz="850" dirty="0"/>
          </a:p>
        </p:txBody>
      </p:sp>
      <p:sp>
        <p:nvSpPr>
          <p:cNvPr id="67" name="Shape 65"/>
          <p:cNvSpPr/>
          <p:nvPr/>
        </p:nvSpPr>
        <p:spPr>
          <a:xfrm>
            <a:off x="6254496" y="4091940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68" name="Text 66"/>
          <p:cNvSpPr/>
          <p:nvPr/>
        </p:nvSpPr>
        <p:spPr>
          <a:xfrm>
            <a:off x="6455664" y="3963924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Installable PWA</a:t>
            </a:r>
            <a:endParaRPr lang="en-US" sz="1050" dirty="0"/>
          </a:p>
        </p:txBody>
      </p:sp>
      <p:sp>
        <p:nvSpPr>
          <p:cNvPr id="69" name="Text 67"/>
          <p:cNvSpPr/>
          <p:nvPr/>
        </p:nvSpPr>
        <p:spPr>
          <a:xfrm>
            <a:off x="6455664" y="4142232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Manifest incomplete, no service worker</a:t>
            </a:r>
            <a:endParaRPr lang="en-US" sz="850" dirty="0"/>
          </a:p>
        </p:txBody>
      </p:sp>
      <p:sp>
        <p:nvSpPr>
          <p:cNvPr id="70" name="Shape 68"/>
          <p:cNvSpPr/>
          <p:nvPr/>
        </p:nvSpPr>
        <p:spPr>
          <a:xfrm>
            <a:off x="6254496" y="4398264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71" name="Text 69"/>
          <p:cNvSpPr/>
          <p:nvPr/>
        </p:nvSpPr>
        <p:spPr>
          <a:xfrm>
            <a:off x="6455664" y="4270248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Quick view modal</a:t>
            </a:r>
            <a:endParaRPr lang="en-US" sz="1050" dirty="0"/>
          </a:p>
        </p:txBody>
      </p:sp>
      <p:sp>
        <p:nvSpPr>
          <p:cNvPr id="72" name="Text 70"/>
          <p:cNvSpPr/>
          <p:nvPr/>
        </p:nvSpPr>
        <p:spPr>
          <a:xfrm>
            <a:off x="6455664" y="4448556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Exists but inconsistent across PLP</a:t>
            </a:r>
            <a:endParaRPr lang="en-US" sz="850" dirty="0"/>
          </a:p>
        </p:txBody>
      </p:sp>
      <p:sp>
        <p:nvSpPr>
          <p:cNvPr id="73" name="Shape 71"/>
          <p:cNvSpPr/>
          <p:nvPr/>
        </p:nvSpPr>
        <p:spPr>
          <a:xfrm>
            <a:off x="6254496" y="4704588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74" name="Text 72"/>
          <p:cNvSpPr/>
          <p:nvPr/>
        </p:nvSpPr>
        <p:spPr>
          <a:xfrm>
            <a:off x="6455664" y="4576572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Gift message / wrap option</a:t>
            </a:r>
            <a:endParaRPr lang="en-US" sz="1050" dirty="0"/>
          </a:p>
        </p:txBody>
      </p:sp>
      <p:sp>
        <p:nvSpPr>
          <p:cNvPr id="75" name="Text 73"/>
          <p:cNvSpPr/>
          <p:nvPr/>
        </p:nvSpPr>
        <p:spPr>
          <a:xfrm>
            <a:off x="6455664" y="4754880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 exists, no checkout UI</a:t>
            </a:r>
            <a:endParaRPr lang="en-US" sz="850" dirty="0"/>
          </a:p>
        </p:txBody>
      </p:sp>
      <p:sp>
        <p:nvSpPr>
          <p:cNvPr id="76" name="Shape 74"/>
          <p:cNvSpPr/>
          <p:nvPr/>
        </p:nvSpPr>
        <p:spPr>
          <a:xfrm>
            <a:off x="6254496" y="5010912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77" name="Text 75"/>
          <p:cNvSpPr/>
          <p:nvPr/>
        </p:nvSpPr>
        <p:spPr>
          <a:xfrm>
            <a:off x="6455664" y="4882896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contact / hours page</a:t>
            </a:r>
            <a:endParaRPr lang="en-US" sz="1050" dirty="0"/>
          </a:p>
        </p:txBody>
      </p:sp>
      <p:sp>
        <p:nvSpPr>
          <p:cNvPr id="78" name="Text 76"/>
          <p:cNvSpPr/>
          <p:nvPr/>
        </p:nvSpPr>
        <p:spPr>
          <a:xfrm>
            <a:off x="6455664" y="5061204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settings, not always synced</a:t>
            </a:r>
            <a:endParaRPr lang="en-US" sz="850" dirty="0"/>
          </a:p>
        </p:txBody>
      </p:sp>
      <p:sp>
        <p:nvSpPr>
          <p:cNvPr id="79" name="Shape 77"/>
          <p:cNvSpPr/>
          <p:nvPr/>
        </p:nvSpPr>
        <p:spPr>
          <a:xfrm>
            <a:off x="6254496" y="5317236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80" name="Text 78"/>
          <p:cNvSpPr/>
          <p:nvPr/>
        </p:nvSpPr>
        <p:spPr>
          <a:xfrm>
            <a:off x="6455664" y="5189220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Timezone-aware cutoffs</a:t>
            </a:r>
            <a:endParaRPr lang="en-US" sz="1050" dirty="0"/>
          </a:p>
        </p:txBody>
      </p:sp>
      <p:sp>
        <p:nvSpPr>
          <p:cNvPr id="81" name="Text 79"/>
          <p:cNvSpPr/>
          <p:nvPr/>
        </p:nvSpPr>
        <p:spPr>
          <a:xfrm>
            <a:off x="6455664" y="5367528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Company TZ work started only</a:t>
            </a:r>
            <a:endParaRPr lang="en-US" sz="850" dirty="0"/>
          </a:p>
        </p:txBody>
      </p:sp>
      <p:sp>
        <p:nvSpPr>
          <p:cNvPr id="82" name="Shape 80"/>
          <p:cNvSpPr/>
          <p:nvPr/>
        </p:nvSpPr>
        <p:spPr>
          <a:xfrm>
            <a:off x="6254496" y="5623560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83" name="Text 81"/>
          <p:cNvSpPr/>
          <p:nvPr/>
        </p:nvSpPr>
        <p:spPr>
          <a:xfrm>
            <a:off x="6455664" y="5495544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analytics dashboard</a:t>
            </a:r>
            <a:endParaRPr lang="en-US" sz="1050" dirty="0"/>
          </a:p>
        </p:txBody>
      </p:sp>
      <p:sp>
        <p:nvSpPr>
          <p:cNvPr id="84" name="Text 82"/>
          <p:cNvSpPr/>
          <p:nvPr/>
        </p:nvSpPr>
        <p:spPr>
          <a:xfrm>
            <a:off x="6455664" y="5673852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APIs ready, FE dashboard thin</a:t>
            </a:r>
            <a:endParaRPr lang="en-US" sz="850" dirty="0"/>
          </a:p>
        </p:txBody>
      </p:sp>
      <p:sp>
        <p:nvSpPr>
          <p:cNvPr id="85" name="Shape 83"/>
          <p:cNvSpPr/>
          <p:nvPr/>
        </p:nvSpPr>
        <p:spPr>
          <a:xfrm>
            <a:off x="6254496" y="5929884"/>
            <a:ext cx="109728" cy="10972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86" name="Text 84"/>
          <p:cNvSpPr/>
          <p:nvPr/>
        </p:nvSpPr>
        <p:spPr>
          <a:xfrm>
            <a:off x="6455664" y="5801868"/>
            <a:ext cx="5184648" cy="3063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Pause / manage subscription</a:t>
            </a:r>
            <a:endParaRPr lang="en-US" sz="1050" dirty="0"/>
          </a:p>
        </p:txBody>
      </p:sp>
      <p:sp>
        <p:nvSpPr>
          <p:cNvPr id="87" name="Text 85"/>
          <p:cNvSpPr/>
          <p:nvPr/>
        </p:nvSpPr>
        <p:spPr>
          <a:xfrm>
            <a:off x="6455664" y="5980176"/>
            <a:ext cx="518464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profile, no self-serve pause</a:t>
            </a:r>
            <a:endParaRPr lang="en-US" sz="850" dirty="0"/>
          </a:p>
        </p:txBody>
      </p:sp>
      <p:sp>
        <p:nvSpPr>
          <p:cNvPr id="88" name="Text 86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601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Not Started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38 features — no work begun yet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94767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5" name="Text 3"/>
          <p:cNvSpPr/>
          <p:nvPr/>
        </p:nvSpPr>
        <p:spPr>
          <a:xfrm>
            <a:off x="544068" y="186994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768096" y="181965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Reorder / buy again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548640" y="227685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8" name="Text 6"/>
          <p:cNvSpPr/>
          <p:nvPr/>
        </p:nvSpPr>
        <p:spPr>
          <a:xfrm>
            <a:off x="544068" y="219913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9" name="Text 7"/>
          <p:cNvSpPr/>
          <p:nvPr/>
        </p:nvSpPr>
        <p:spPr>
          <a:xfrm>
            <a:off x="768096" y="214884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 chat / help ticket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260604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1" name="Text 9"/>
          <p:cNvSpPr/>
          <p:nvPr/>
        </p:nvSpPr>
        <p:spPr>
          <a:xfrm>
            <a:off x="544068" y="252831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2" name="Text 10"/>
          <p:cNvSpPr/>
          <p:nvPr/>
        </p:nvSpPr>
        <p:spPr>
          <a:xfrm>
            <a:off x="768096" y="247802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Q&amp;A on product page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548640" y="2935224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4" name="Text 12"/>
          <p:cNvSpPr/>
          <p:nvPr/>
        </p:nvSpPr>
        <p:spPr>
          <a:xfrm>
            <a:off x="544068" y="285750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768096" y="2807208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Verified purchase badge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264408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7" name="Text 15"/>
          <p:cNvSpPr/>
          <p:nvPr/>
        </p:nvSpPr>
        <p:spPr>
          <a:xfrm>
            <a:off x="544068" y="318668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8" name="Text 16"/>
          <p:cNvSpPr/>
          <p:nvPr/>
        </p:nvSpPr>
        <p:spPr>
          <a:xfrm>
            <a:off x="768096" y="3136392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moderation queue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48640" y="359359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20" name="Text 18"/>
          <p:cNvSpPr/>
          <p:nvPr/>
        </p:nvSpPr>
        <p:spPr>
          <a:xfrm>
            <a:off x="544068" y="351586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768096" y="346557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 / refund desk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548640" y="392277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23" name="Text 21"/>
          <p:cNvSpPr/>
          <p:nvPr/>
        </p:nvSpPr>
        <p:spPr>
          <a:xfrm>
            <a:off x="544068" y="384505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768096" y="379476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Transactional email pack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548640" y="425196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26" name="Text 24"/>
          <p:cNvSpPr/>
          <p:nvPr/>
        </p:nvSpPr>
        <p:spPr>
          <a:xfrm>
            <a:off x="544068" y="417423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27" name="Text 25"/>
          <p:cNvSpPr/>
          <p:nvPr/>
        </p:nvSpPr>
        <p:spPr>
          <a:xfrm>
            <a:off x="768096" y="412394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tags system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48640" y="4581144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29" name="Text 27"/>
          <p:cNvSpPr/>
          <p:nvPr/>
        </p:nvSpPr>
        <p:spPr>
          <a:xfrm>
            <a:off x="544068" y="450342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768096" y="4453128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Related / complete-the-look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48640" y="4910328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32" name="Text 30"/>
          <p:cNvSpPr/>
          <p:nvPr/>
        </p:nvSpPr>
        <p:spPr>
          <a:xfrm>
            <a:off x="544068" y="483260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33" name="Text 31"/>
          <p:cNvSpPr/>
          <p:nvPr/>
        </p:nvSpPr>
        <p:spPr>
          <a:xfrm>
            <a:off x="768096" y="4782312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Merchandising rules (admin)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523951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35" name="Text 33"/>
          <p:cNvSpPr/>
          <p:nvPr/>
        </p:nvSpPr>
        <p:spPr>
          <a:xfrm>
            <a:off x="544068" y="516178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36" name="Text 34"/>
          <p:cNvSpPr/>
          <p:nvPr/>
        </p:nvSpPr>
        <p:spPr>
          <a:xfrm>
            <a:off x="768096" y="511149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 background removal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548640" y="556869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38" name="Text 36"/>
          <p:cNvSpPr/>
          <p:nvPr/>
        </p:nvSpPr>
        <p:spPr>
          <a:xfrm>
            <a:off x="544068" y="549097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39" name="Text 37"/>
          <p:cNvSpPr/>
          <p:nvPr/>
        </p:nvSpPr>
        <p:spPr>
          <a:xfrm>
            <a:off x="768096" y="544068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Studio color-backdrop composite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548640" y="589788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41" name="Text 39"/>
          <p:cNvSpPr/>
          <p:nvPr/>
        </p:nvSpPr>
        <p:spPr>
          <a:xfrm>
            <a:off x="544068" y="582015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42" name="Text 40"/>
          <p:cNvSpPr/>
          <p:nvPr/>
        </p:nvSpPr>
        <p:spPr>
          <a:xfrm>
            <a:off x="768096" y="576986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Multi-size creative export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4337304" y="194767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44" name="Text 42"/>
          <p:cNvSpPr/>
          <p:nvPr/>
        </p:nvSpPr>
        <p:spPr>
          <a:xfrm>
            <a:off x="4332732" y="186994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45" name="Text 43"/>
          <p:cNvSpPr/>
          <p:nvPr/>
        </p:nvSpPr>
        <p:spPr>
          <a:xfrm>
            <a:off x="4556760" y="181965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gallery + zoom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4337304" y="227685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47" name="Text 45"/>
          <p:cNvSpPr/>
          <p:nvPr/>
        </p:nvSpPr>
        <p:spPr>
          <a:xfrm>
            <a:off x="4332732" y="219913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48" name="Text 46"/>
          <p:cNvSpPr/>
          <p:nvPr/>
        </p:nvSpPr>
        <p:spPr>
          <a:xfrm>
            <a:off x="4556760" y="214884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Bulk image studio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4337304" y="260604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50" name="Text 48"/>
          <p:cNvSpPr/>
          <p:nvPr/>
        </p:nvSpPr>
        <p:spPr>
          <a:xfrm>
            <a:off x="4332732" y="252831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51" name="Text 49"/>
          <p:cNvSpPr/>
          <p:nvPr/>
        </p:nvSpPr>
        <p:spPr>
          <a:xfrm>
            <a:off x="4556760" y="247802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photo / proof</a:t>
            </a:r>
            <a:endParaRPr lang="en-US" sz="1100" dirty="0"/>
          </a:p>
        </p:txBody>
      </p:sp>
      <p:sp>
        <p:nvSpPr>
          <p:cNvPr id="52" name="Shape 50"/>
          <p:cNvSpPr/>
          <p:nvPr/>
        </p:nvSpPr>
        <p:spPr>
          <a:xfrm>
            <a:off x="4337304" y="2935224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53" name="Text 51"/>
          <p:cNvSpPr/>
          <p:nvPr/>
        </p:nvSpPr>
        <p:spPr>
          <a:xfrm>
            <a:off x="4332732" y="285750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54" name="Text 52"/>
          <p:cNvSpPr/>
          <p:nvPr/>
        </p:nvSpPr>
        <p:spPr>
          <a:xfrm>
            <a:off x="4556760" y="2807208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Shippo / EasyPost labels</a:t>
            </a:r>
            <a:endParaRPr lang="en-US" sz="1100" dirty="0"/>
          </a:p>
        </p:txBody>
      </p:sp>
      <p:sp>
        <p:nvSpPr>
          <p:cNvPr id="55" name="Shape 53"/>
          <p:cNvSpPr/>
          <p:nvPr/>
        </p:nvSpPr>
        <p:spPr>
          <a:xfrm>
            <a:off x="4337304" y="3264408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56" name="Text 54"/>
          <p:cNvSpPr/>
          <p:nvPr/>
        </p:nvSpPr>
        <p:spPr>
          <a:xfrm>
            <a:off x="4332732" y="318668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57" name="Text 55"/>
          <p:cNvSpPr/>
          <p:nvPr/>
        </p:nvSpPr>
        <p:spPr>
          <a:xfrm>
            <a:off x="4556760" y="3136392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carrier rates</a:t>
            </a:r>
            <a:endParaRPr lang="en-US" sz="1100" dirty="0"/>
          </a:p>
        </p:txBody>
      </p:sp>
      <p:sp>
        <p:nvSpPr>
          <p:cNvPr id="58" name="Shape 56"/>
          <p:cNvSpPr/>
          <p:nvPr/>
        </p:nvSpPr>
        <p:spPr>
          <a:xfrm>
            <a:off x="4337304" y="359359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59" name="Text 57"/>
          <p:cNvSpPr/>
          <p:nvPr/>
        </p:nvSpPr>
        <p:spPr>
          <a:xfrm>
            <a:off x="4332732" y="351586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60" name="Text 58"/>
          <p:cNvSpPr/>
          <p:nvPr/>
        </p:nvSpPr>
        <p:spPr>
          <a:xfrm>
            <a:off x="4556760" y="346557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Curbside pickup slots</a:t>
            </a:r>
            <a:endParaRPr lang="en-US" sz="1100" dirty="0"/>
          </a:p>
        </p:txBody>
      </p:sp>
      <p:sp>
        <p:nvSpPr>
          <p:cNvPr id="61" name="Shape 59"/>
          <p:cNvSpPr/>
          <p:nvPr/>
        </p:nvSpPr>
        <p:spPr>
          <a:xfrm>
            <a:off x="4337304" y="392277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62" name="Text 60"/>
          <p:cNvSpPr/>
          <p:nvPr/>
        </p:nvSpPr>
        <p:spPr>
          <a:xfrm>
            <a:off x="4332732" y="384505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63" name="Text 61"/>
          <p:cNvSpPr/>
          <p:nvPr/>
        </p:nvSpPr>
        <p:spPr>
          <a:xfrm>
            <a:off x="4556760" y="379476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Out-of-stock + back-in-stock alerts</a:t>
            </a:r>
            <a:endParaRPr lang="en-US" sz="1100" dirty="0"/>
          </a:p>
        </p:txBody>
      </p:sp>
      <p:sp>
        <p:nvSpPr>
          <p:cNvPr id="64" name="Shape 62"/>
          <p:cNvSpPr/>
          <p:nvPr/>
        </p:nvSpPr>
        <p:spPr>
          <a:xfrm>
            <a:off x="4337304" y="425196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65" name="Text 63"/>
          <p:cNvSpPr/>
          <p:nvPr/>
        </p:nvSpPr>
        <p:spPr>
          <a:xfrm>
            <a:off x="4332732" y="417423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66" name="Text 64"/>
          <p:cNvSpPr/>
          <p:nvPr/>
        </p:nvSpPr>
        <p:spPr>
          <a:xfrm>
            <a:off x="4556760" y="412394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Abandoned cart emails / SMS</a:t>
            </a:r>
            <a:endParaRPr lang="en-US" sz="1100" dirty="0"/>
          </a:p>
        </p:txBody>
      </p:sp>
      <p:sp>
        <p:nvSpPr>
          <p:cNvPr id="67" name="Shape 65"/>
          <p:cNvSpPr/>
          <p:nvPr/>
        </p:nvSpPr>
        <p:spPr>
          <a:xfrm>
            <a:off x="4337304" y="4581144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68" name="Text 66"/>
          <p:cNvSpPr/>
          <p:nvPr/>
        </p:nvSpPr>
        <p:spPr>
          <a:xfrm>
            <a:off x="4332732" y="450342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69" name="Text 67"/>
          <p:cNvSpPr/>
          <p:nvPr/>
        </p:nvSpPr>
        <p:spPr>
          <a:xfrm>
            <a:off x="4556760" y="4453128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Apple Pay / Google Pay</a:t>
            </a:r>
            <a:endParaRPr lang="en-US" sz="1100" dirty="0"/>
          </a:p>
        </p:txBody>
      </p:sp>
      <p:sp>
        <p:nvSpPr>
          <p:cNvPr id="70" name="Shape 68"/>
          <p:cNvSpPr/>
          <p:nvPr/>
        </p:nvSpPr>
        <p:spPr>
          <a:xfrm>
            <a:off x="4337304" y="4910328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71" name="Text 69"/>
          <p:cNvSpPr/>
          <p:nvPr/>
        </p:nvSpPr>
        <p:spPr>
          <a:xfrm>
            <a:off x="4332732" y="483260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72" name="Text 70"/>
          <p:cNvSpPr/>
          <p:nvPr/>
        </p:nvSpPr>
        <p:spPr>
          <a:xfrm>
            <a:off x="4556760" y="4782312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Gift cards</a:t>
            </a:r>
            <a:endParaRPr lang="en-US" sz="1100" dirty="0"/>
          </a:p>
        </p:txBody>
      </p:sp>
      <p:sp>
        <p:nvSpPr>
          <p:cNvPr id="73" name="Shape 71"/>
          <p:cNvSpPr/>
          <p:nvPr/>
        </p:nvSpPr>
        <p:spPr>
          <a:xfrm>
            <a:off x="4337304" y="523951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74" name="Text 72"/>
          <p:cNvSpPr/>
          <p:nvPr/>
        </p:nvSpPr>
        <p:spPr>
          <a:xfrm>
            <a:off x="4332732" y="516178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75" name="Text 73"/>
          <p:cNvSpPr/>
          <p:nvPr/>
        </p:nvSpPr>
        <p:spPr>
          <a:xfrm>
            <a:off x="4556760" y="511149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Referral credits</a:t>
            </a:r>
            <a:endParaRPr lang="en-US" sz="1100" dirty="0"/>
          </a:p>
        </p:txBody>
      </p:sp>
      <p:sp>
        <p:nvSpPr>
          <p:cNvPr id="76" name="Shape 74"/>
          <p:cNvSpPr/>
          <p:nvPr/>
        </p:nvSpPr>
        <p:spPr>
          <a:xfrm>
            <a:off x="4337304" y="556869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77" name="Text 75"/>
          <p:cNvSpPr/>
          <p:nvPr/>
        </p:nvSpPr>
        <p:spPr>
          <a:xfrm>
            <a:off x="4332732" y="549097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78" name="Text 76"/>
          <p:cNvSpPr/>
          <p:nvPr/>
        </p:nvSpPr>
        <p:spPr>
          <a:xfrm>
            <a:off x="4556760" y="544068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 login (Google/Apple)</a:t>
            </a:r>
            <a:endParaRPr lang="en-US" sz="1100" dirty="0"/>
          </a:p>
        </p:txBody>
      </p:sp>
      <p:sp>
        <p:nvSpPr>
          <p:cNvPr id="79" name="Shape 77"/>
          <p:cNvSpPr/>
          <p:nvPr/>
        </p:nvSpPr>
        <p:spPr>
          <a:xfrm>
            <a:off x="4337304" y="589788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80" name="Text 78"/>
          <p:cNvSpPr/>
          <p:nvPr/>
        </p:nvSpPr>
        <p:spPr>
          <a:xfrm>
            <a:off x="4332732" y="582015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81" name="Text 79"/>
          <p:cNvSpPr/>
          <p:nvPr/>
        </p:nvSpPr>
        <p:spPr>
          <a:xfrm>
            <a:off x="4556760" y="576986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SMS marketing opt-in</a:t>
            </a:r>
            <a:endParaRPr lang="en-US" sz="1100" dirty="0"/>
          </a:p>
        </p:txBody>
      </p:sp>
      <p:sp>
        <p:nvSpPr>
          <p:cNvPr id="82" name="Shape 80"/>
          <p:cNvSpPr/>
          <p:nvPr/>
        </p:nvSpPr>
        <p:spPr>
          <a:xfrm>
            <a:off x="8125968" y="194767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83" name="Text 81"/>
          <p:cNvSpPr/>
          <p:nvPr/>
        </p:nvSpPr>
        <p:spPr>
          <a:xfrm>
            <a:off x="8121396" y="186994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84" name="Text 82"/>
          <p:cNvSpPr/>
          <p:nvPr/>
        </p:nvSpPr>
        <p:spPr>
          <a:xfrm>
            <a:off x="8345424" y="181965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Multi-currency + FX</a:t>
            </a:r>
            <a:endParaRPr lang="en-US" sz="1100" dirty="0"/>
          </a:p>
        </p:txBody>
      </p:sp>
      <p:sp>
        <p:nvSpPr>
          <p:cNvPr id="85" name="Shape 83"/>
          <p:cNvSpPr/>
          <p:nvPr/>
        </p:nvSpPr>
        <p:spPr>
          <a:xfrm>
            <a:off x="8125968" y="227685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86" name="Text 84"/>
          <p:cNvSpPr/>
          <p:nvPr/>
        </p:nvSpPr>
        <p:spPr>
          <a:xfrm>
            <a:off x="8121396" y="219913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87" name="Text 85"/>
          <p:cNvSpPr/>
          <p:nvPr/>
        </p:nvSpPr>
        <p:spPr>
          <a:xfrm>
            <a:off x="8345424" y="214884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In-app notification center</a:t>
            </a:r>
            <a:endParaRPr lang="en-US" sz="1100" dirty="0"/>
          </a:p>
        </p:txBody>
      </p:sp>
      <p:sp>
        <p:nvSpPr>
          <p:cNvPr id="88" name="Shape 86"/>
          <p:cNvSpPr/>
          <p:nvPr/>
        </p:nvSpPr>
        <p:spPr>
          <a:xfrm>
            <a:off x="8125968" y="260604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89" name="Text 87"/>
          <p:cNvSpPr/>
          <p:nvPr/>
        </p:nvSpPr>
        <p:spPr>
          <a:xfrm>
            <a:off x="8121396" y="252831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90" name="Text 88"/>
          <p:cNvSpPr/>
          <p:nvPr/>
        </p:nvSpPr>
        <p:spPr>
          <a:xfrm>
            <a:off x="8345424" y="247802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Auto-post to website</a:t>
            </a:r>
            <a:endParaRPr lang="en-US" sz="1100" dirty="0"/>
          </a:p>
        </p:txBody>
      </p:sp>
      <p:sp>
        <p:nvSpPr>
          <p:cNvPr id="91" name="Shape 89"/>
          <p:cNvSpPr/>
          <p:nvPr/>
        </p:nvSpPr>
        <p:spPr>
          <a:xfrm>
            <a:off x="8125968" y="2935224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92" name="Text 90"/>
          <p:cNvSpPr/>
          <p:nvPr/>
        </p:nvSpPr>
        <p:spPr>
          <a:xfrm>
            <a:off x="8121396" y="285750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93" name="Text 91"/>
          <p:cNvSpPr/>
          <p:nvPr/>
        </p:nvSpPr>
        <p:spPr>
          <a:xfrm>
            <a:off x="8345424" y="2807208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Auto-post to Instagram</a:t>
            </a:r>
            <a:endParaRPr lang="en-US" sz="1100" dirty="0"/>
          </a:p>
        </p:txBody>
      </p:sp>
      <p:sp>
        <p:nvSpPr>
          <p:cNvPr id="94" name="Shape 92"/>
          <p:cNvSpPr/>
          <p:nvPr/>
        </p:nvSpPr>
        <p:spPr>
          <a:xfrm>
            <a:off x="8125968" y="3264408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95" name="Text 93"/>
          <p:cNvSpPr/>
          <p:nvPr/>
        </p:nvSpPr>
        <p:spPr>
          <a:xfrm>
            <a:off x="8121396" y="318668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96" name="Text 94"/>
          <p:cNvSpPr/>
          <p:nvPr/>
        </p:nvSpPr>
        <p:spPr>
          <a:xfrm>
            <a:off x="8345424" y="3136392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Content calendar</a:t>
            </a:r>
            <a:endParaRPr lang="en-US" sz="1100" dirty="0"/>
          </a:p>
        </p:txBody>
      </p:sp>
      <p:sp>
        <p:nvSpPr>
          <p:cNvPr id="97" name="Shape 95"/>
          <p:cNvSpPr/>
          <p:nvPr/>
        </p:nvSpPr>
        <p:spPr>
          <a:xfrm>
            <a:off x="8125968" y="359359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98" name="Text 96"/>
          <p:cNvSpPr/>
          <p:nvPr/>
        </p:nvSpPr>
        <p:spPr>
          <a:xfrm>
            <a:off x="8121396" y="351586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99" name="Text 97"/>
          <p:cNvSpPr/>
          <p:nvPr/>
        </p:nvSpPr>
        <p:spPr>
          <a:xfrm>
            <a:off x="8345424" y="346557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 caption + hashtag templates</a:t>
            </a:r>
            <a:endParaRPr lang="en-US" sz="1100" dirty="0"/>
          </a:p>
        </p:txBody>
      </p:sp>
      <p:sp>
        <p:nvSpPr>
          <p:cNvPr id="100" name="Shape 98"/>
          <p:cNvSpPr/>
          <p:nvPr/>
        </p:nvSpPr>
        <p:spPr>
          <a:xfrm>
            <a:off x="8125968" y="392277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01" name="Text 99"/>
          <p:cNvSpPr/>
          <p:nvPr/>
        </p:nvSpPr>
        <p:spPr>
          <a:xfrm>
            <a:off x="8121396" y="384505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02" name="Text 100"/>
          <p:cNvSpPr/>
          <p:nvPr/>
        </p:nvSpPr>
        <p:spPr>
          <a:xfrm>
            <a:off x="8345424" y="379476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comparison</a:t>
            </a:r>
            <a:endParaRPr lang="en-US" sz="1100" dirty="0"/>
          </a:p>
        </p:txBody>
      </p:sp>
      <p:sp>
        <p:nvSpPr>
          <p:cNvPr id="103" name="Shape 101"/>
          <p:cNvSpPr/>
          <p:nvPr/>
        </p:nvSpPr>
        <p:spPr>
          <a:xfrm>
            <a:off x="8125968" y="4251960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04" name="Text 102"/>
          <p:cNvSpPr/>
          <p:nvPr/>
        </p:nvSpPr>
        <p:spPr>
          <a:xfrm>
            <a:off x="8121396" y="4174236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05" name="Text 103"/>
          <p:cNvSpPr/>
          <p:nvPr/>
        </p:nvSpPr>
        <p:spPr>
          <a:xfrm>
            <a:off x="8345424" y="4123944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Recently viewed</a:t>
            </a:r>
            <a:endParaRPr lang="en-US" sz="1100" dirty="0"/>
          </a:p>
        </p:txBody>
      </p:sp>
      <p:sp>
        <p:nvSpPr>
          <p:cNvPr id="106" name="Shape 104"/>
          <p:cNvSpPr/>
          <p:nvPr/>
        </p:nvSpPr>
        <p:spPr>
          <a:xfrm>
            <a:off x="8125968" y="4581144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07" name="Text 105"/>
          <p:cNvSpPr/>
          <p:nvPr/>
        </p:nvSpPr>
        <p:spPr>
          <a:xfrm>
            <a:off x="8121396" y="4503420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08" name="Text 106"/>
          <p:cNvSpPr/>
          <p:nvPr/>
        </p:nvSpPr>
        <p:spPr>
          <a:xfrm>
            <a:off x="8345424" y="4453128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Save for later</a:t>
            </a:r>
            <a:endParaRPr lang="en-US" sz="1100" dirty="0"/>
          </a:p>
        </p:txBody>
      </p:sp>
      <p:sp>
        <p:nvSpPr>
          <p:cNvPr id="109" name="Shape 107"/>
          <p:cNvSpPr/>
          <p:nvPr/>
        </p:nvSpPr>
        <p:spPr>
          <a:xfrm>
            <a:off x="8125968" y="4910328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10" name="Text 108"/>
          <p:cNvSpPr/>
          <p:nvPr/>
        </p:nvSpPr>
        <p:spPr>
          <a:xfrm>
            <a:off x="8121396" y="4832604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11" name="Text 109"/>
          <p:cNvSpPr/>
          <p:nvPr/>
        </p:nvSpPr>
        <p:spPr>
          <a:xfrm>
            <a:off x="8345424" y="4782312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BOGO / auto discount rules</a:t>
            </a:r>
            <a:endParaRPr lang="en-US" sz="1100" dirty="0"/>
          </a:p>
        </p:txBody>
      </p:sp>
      <p:sp>
        <p:nvSpPr>
          <p:cNvPr id="112" name="Shape 110"/>
          <p:cNvSpPr/>
          <p:nvPr/>
        </p:nvSpPr>
        <p:spPr>
          <a:xfrm>
            <a:off x="8125968" y="5239512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13" name="Text 111"/>
          <p:cNvSpPr/>
          <p:nvPr/>
        </p:nvSpPr>
        <p:spPr>
          <a:xfrm>
            <a:off x="8121396" y="5161788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14" name="Text 112"/>
          <p:cNvSpPr/>
          <p:nvPr/>
        </p:nvSpPr>
        <p:spPr>
          <a:xfrm>
            <a:off x="8345424" y="5111496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 shipment / multi-package</a:t>
            </a:r>
            <a:endParaRPr lang="en-US" sz="1100" dirty="0"/>
          </a:p>
        </p:txBody>
      </p:sp>
      <p:sp>
        <p:nvSpPr>
          <p:cNvPr id="115" name="Shape 113"/>
          <p:cNvSpPr/>
          <p:nvPr/>
        </p:nvSpPr>
        <p:spPr>
          <a:xfrm>
            <a:off x="8125968" y="5568696"/>
            <a:ext cx="109728" cy="109728"/>
          </a:xfrm>
          <a:prstGeom prst="ellipse">
            <a:avLst/>
          </a:prstGeom>
          <a:solidFill>
            <a:srgbClr val="E15B4F"/>
          </a:solidFill>
          <a:ln/>
        </p:spPr>
      </p:sp>
      <p:sp>
        <p:nvSpPr>
          <p:cNvPr id="116" name="Text 114"/>
          <p:cNvSpPr/>
          <p:nvPr/>
        </p:nvSpPr>
        <p:spPr>
          <a:xfrm>
            <a:off x="8121396" y="5490972"/>
            <a:ext cx="118872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</a:t>
            </a:r>
            <a:endParaRPr lang="en-US" sz="700" dirty="0"/>
          </a:p>
        </p:txBody>
      </p:sp>
      <p:sp>
        <p:nvSpPr>
          <p:cNvPr id="117" name="Text 115"/>
          <p:cNvSpPr/>
          <p:nvPr/>
        </p:nvSpPr>
        <p:spPr>
          <a:xfrm>
            <a:off x="8345424" y="5440680"/>
            <a:ext cx="329488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Retire legacy storefront</a:t>
            </a:r>
            <a:endParaRPr lang="en-US" sz="1100" dirty="0"/>
          </a:p>
        </p:txBody>
      </p:sp>
      <p:sp>
        <p:nvSpPr>
          <p:cNvPr id="118" name="Text 116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Parked for Later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9601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Explicitly deferred — not scheduled until Phases 1–4 are done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82880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5" name="Shape 3"/>
          <p:cNvSpPr/>
          <p:nvPr/>
        </p:nvSpPr>
        <p:spPr>
          <a:xfrm>
            <a:off x="822960" y="210312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233172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shopping agent / assistant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69748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Revisit after trust + merchandising phases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63640" y="182880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9" name="Shape 7"/>
          <p:cNvSpPr/>
          <p:nvPr/>
        </p:nvSpPr>
        <p:spPr>
          <a:xfrm>
            <a:off x="6537960" y="210312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0" name="Text 8"/>
          <p:cNvSpPr/>
          <p:nvPr/>
        </p:nvSpPr>
        <p:spPr>
          <a:xfrm>
            <a:off x="6537960" y="233172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care guide / plant advisor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537960" y="269748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Needs clean product attributes first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48640" y="347472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13" name="Shape 11"/>
          <p:cNvSpPr/>
          <p:nvPr/>
        </p:nvSpPr>
        <p:spPr>
          <a:xfrm>
            <a:off x="822960" y="374904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97764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Commerce / chat order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22960" y="434340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the website shop is strong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263640" y="347472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17" name="Shape 15"/>
          <p:cNvSpPr/>
          <p:nvPr/>
        </p:nvSpPr>
        <p:spPr>
          <a:xfrm>
            <a:off x="6537960" y="374904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8" name="Text 16"/>
          <p:cNvSpPr/>
          <p:nvPr/>
        </p:nvSpPr>
        <p:spPr>
          <a:xfrm>
            <a:off x="6537960" y="397764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delivery route / driver app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537960" y="434340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carrier integrations prove value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548640" y="512064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21" name="Shape 19"/>
          <p:cNvSpPr/>
          <p:nvPr/>
        </p:nvSpPr>
        <p:spPr>
          <a:xfrm>
            <a:off x="822960" y="539496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" y="562356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Multi-language (i18n)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22960" y="598932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English first; after core conversion work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263640" y="512064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25" name="Shape 23"/>
          <p:cNvSpPr/>
          <p:nvPr/>
        </p:nvSpPr>
        <p:spPr>
          <a:xfrm>
            <a:off x="6537960" y="539496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562356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Push notifications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537960" y="598932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Needs the PWA + consent flow first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601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Takeaways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48640" y="10058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this status list means for planning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828800"/>
            <a:ext cx="11091672" cy="1371600"/>
          </a:xfrm>
          <a:prstGeom prst="roundRect">
            <a:avLst>
              <a:gd name="adj" fmla="val 4667"/>
            </a:avLst>
          </a:prstGeom>
          <a:solidFill>
            <a:srgbClr val="F4F6FA"/>
          </a:solidFill>
          <a:ln/>
        </p:spPr>
      </p:sp>
      <p:sp>
        <p:nvSpPr>
          <p:cNvPr id="5" name="Shape 3"/>
          <p:cNvSpPr/>
          <p:nvPr/>
        </p:nvSpPr>
        <p:spPr>
          <a:xfrm>
            <a:off x="822960" y="2103120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1E2761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21031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508760" y="2029968"/>
            <a:ext cx="9875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 isn't the finish line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1508760" y="2395728"/>
            <a:ext cx="9875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 features are live, but that's 36% of scope — don't read "P0 works" as "we're mostly done."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3474720"/>
            <a:ext cx="11091672" cy="1371600"/>
          </a:xfrm>
          <a:prstGeom prst="roundRect">
            <a:avLst>
              <a:gd name="adj" fmla="val 4667"/>
            </a:avLst>
          </a:prstGeom>
          <a:solidFill>
            <a:srgbClr val="F4F6FA"/>
          </a:solidFill>
          <a:ln/>
        </p:spPr>
      </p:sp>
      <p:sp>
        <p:nvSpPr>
          <p:cNvPr id="10" name="Shape 8"/>
          <p:cNvSpPr/>
          <p:nvPr/>
        </p:nvSpPr>
        <p:spPr>
          <a:xfrm>
            <a:off x="822960" y="3749040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822960" y="374904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508760" y="3675888"/>
            <a:ext cx="9875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is the fastest win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508760" y="4041648"/>
            <a:ext cx="9875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 features already have schema, API, or UI groundwork. Finishing these is cheaper than starting the 38 untouched ones.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548640" y="5120640"/>
            <a:ext cx="11091672" cy="1371600"/>
          </a:xfrm>
          <a:prstGeom prst="roundRect">
            <a:avLst>
              <a:gd name="adj" fmla="val 4667"/>
            </a:avLst>
          </a:prstGeom>
          <a:solidFill>
            <a:srgbClr val="F4F6FA"/>
          </a:solidFill>
          <a:ln/>
        </p:spPr>
      </p:sp>
      <p:sp>
        <p:nvSpPr>
          <p:cNvPr id="15" name="Shape 13"/>
          <p:cNvSpPr/>
          <p:nvPr/>
        </p:nvSpPr>
        <p:spPr>
          <a:xfrm>
            <a:off x="822960" y="5394960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1E2761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539496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1508760" y="5321808"/>
            <a:ext cx="9875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Started needs real estimates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1508760" y="5687568"/>
            <a:ext cx="9875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38 features have zero work behind them — treat these as full builds when scoping timelines, not quick add-ons.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2026-08-07T06:29:06Z</dcterms:created>
  <dcterms:modified xsi:type="dcterms:W3CDTF">2026-08-07T06:29:06Z</dcterms:modified>
</cp:coreProperties>
</file>