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Features</c:v>
                </c:pt>
              </c:strCache>
            </c:strRef>
          </c:tx>
          <c:spPr>
            <a:solidFill>
              <a:srgbClr val="27AE6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1" i="0" strike="noStrike" sz="1300" u="none">
                    <a:solidFill>
                      <a:srgbClr val="202A44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27AE60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F2A93B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F2A93B"/>
              </a:solidFill>
              <a:effectLst/>
            </c:spPr>
          </c:dPt>
          <c:dPt>
            <c:idx val="3"/>
            <c:invertIfNegative val="0"/>
            <c:bubble3D val="0"/>
            <c:spPr>
              <a:solidFill>
                <a:srgbClr val="F2A93B"/>
              </a:solidFill>
              <a:effectLst/>
            </c:spPr>
          </c:dPt>
          <c:dPt>
            <c:idx val="4"/>
            <c:invertIfNegative val="0"/>
            <c:bubble3D val="0"/>
            <c:spPr>
              <a:solidFill>
                <a:srgbClr val="F2A93B"/>
              </a:solidFill>
              <a:effectLst/>
            </c:spPr>
          </c:dPt>
          <c:dPt>
            <c:idx val="5"/>
            <c:invertIfNegative val="0"/>
            <c:bubble3D val="0"/>
            <c:spPr>
              <a:solidFill>
                <a:srgbClr val="F2A93B"/>
              </a:solidFill>
              <a:effectLst/>
            </c:spPr>
          </c:dPt>
          <c:dPt>
            <c:idx val="6"/>
            <c:invertIfNegative val="0"/>
            <c:bubble3D val="0"/>
            <c:spPr>
              <a:solidFill>
                <a:srgbClr val="9AA3B2"/>
              </a:solidFill>
              <a:effectLst/>
            </c:spPr>
          </c:dPt>
          <c:cat>
            <c:multiLvlStrRef>
              <c:f>Sheet1!$A$2:$A$8</c:f>
              <c:multiLvlStrCache>
                <c:ptCount val="7"/>
                <c:lvl>
                  <c:pt idx="0">
                    <c:v>P0</c:v>
                  </c:pt>
                  <c:pt idx="1">
                    <c:v>P1</c:v>
                  </c:pt>
                  <c:pt idx="2">
                    <c:v>P2</c:v>
                  </c:pt>
                  <c:pt idx="3">
                    <c:v>P3</c:v>
                  </c:pt>
                  <c:pt idx="4">
                    <c:v>P4</c:v>
                  </c:pt>
                  <c:pt idx="5">
                    <c:v>P5</c:v>
                  </c:pt>
                  <c:pt idx="6">
                    <c:v>Later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  <c:pt idx="1">
                  <c:v>13</c:v>
                </c:pt>
                <c:pt idx="2">
                  <c:v>15</c:v>
                </c:pt>
                <c:pt idx="3">
                  <c:v>10</c:v>
                </c:pt>
                <c:pt idx="4">
                  <c:v>16</c:v>
                </c:pt>
                <c:pt idx="5">
                  <c:v>12</c:v>
                </c:pt>
                <c:pt idx="6">
                  <c:v>6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1" i="0" strike="noStrike" sz="1300" u="none">
                  <a:solidFill>
                    <a:srgbClr val="202A44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3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1" i="0" u="none" strike="noStrike">
                <a:solidFill>
                  <a:srgbClr val="202A44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6880" y="-1463040"/>
            <a:ext cx="5029200" cy="5029200"/>
          </a:xfrm>
          <a:prstGeom prst="ellipse">
            <a:avLst/>
          </a:prstGeom>
          <a:solidFill>
            <a:srgbClr val="273580"/>
          </a:solidFill>
          <a:ln/>
        </p:spPr>
      </p:sp>
      <p:sp>
        <p:nvSpPr>
          <p:cNvPr id="3" name="Shape 1"/>
          <p:cNvSpPr/>
          <p:nvPr/>
        </p:nvSpPr>
        <p:spPr>
          <a:xfrm>
            <a:off x="10607040" y="4206240"/>
            <a:ext cx="3291840" cy="3291840"/>
          </a:xfrm>
          <a:prstGeom prst="ellipse">
            <a:avLst/>
          </a:prstGeom>
          <a:solidFill>
            <a:srgbClr val="273580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2331720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ECOMMERCE PLATFORM AUDIT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2743200"/>
            <a:ext cx="96012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Status &amp; Roadmap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548640" y="3794760"/>
            <a:ext cx="8686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live today, what's partially built, and what's left to ship — across 112 features.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48640" y="6126480"/>
            <a:ext cx="7315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97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leadership review  ·  August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Parked for Later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9601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Documented so nothing is forgotten — not scheduled until Phases 1–4 are done.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214884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237744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shopping agent / assistant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74320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Revisit after trust + merchandising phases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63640" y="187452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9" name="Shape 7"/>
          <p:cNvSpPr/>
          <p:nvPr/>
        </p:nvSpPr>
        <p:spPr>
          <a:xfrm>
            <a:off x="6537960" y="214884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0" name="Text 8"/>
          <p:cNvSpPr/>
          <p:nvPr/>
        </p:nvSpPr>
        <p:spPr>
          <a:xfrm>
            <a:off x="6537960" y="237744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care guide / plant advisor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537960" y="274320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Needs clean product attributes first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48640" y="352044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13" name="Shape 11"/>
          <p:cNvSpPr/>
          <p:nvPr/>
        </p:nvSpPr>
        <p:spPr>
          <a:xfrm>
            <a:off x="822960" y="379476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402336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Commerce / chat order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" y="438912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the website shop is strong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263640" y="352044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17" name="Shape 15"/>
          <p:cNvSpPr/>
          <p:nvPr/>
        </p:nvSpPr>
        <p:spPr>
          <a:xfrm>
            <a:off x="6537960" y="379476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8" name="Text 16"/>
          <p:cNvSpPr/>
          <p:nvPr/>
        </p:nvSpPr>
        <p:spPr>
          <a:xfrm>
            <a:off x="6537960" y="402336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delivery route / driver app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37960" y="438912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P3 carriers prove value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48640" y="516636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21" name="Shape 19"/>
          <p:cNvSpPr/>
          <p:nvPr/>
        </p:nvSpPr>
        <p:spPr>
          <a:xfrm>
            <a:off x="822960" y="544068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566928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Multi-language (i18n)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22960" y="603504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English first; after core conversion work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263640" y="5166360"/>
            <a:ext cx="5349240" cy="1371600"/>
          </a:xfrm>
          <a:prstGeom prst="roundRect">
            <a:avLst>
              <a:gd name="adj" fmla="val 4667"/>
            </a:avLst>
          </a:prstGeom>
          <a:solidFill>
            <a:srgbClr val="273580"/>
          </a:solidFill>
          <a:ln/>
        </p:spPr>
      </p:sp>
      <p:sp>
        <p:nvSpPr>
          <p:cNvPr id="25" name="Shape 23"/>
          <p:cNvSpPr/>
          <p:nvPr/>
        </p:nvSpPr>
        <p:spPr>
          <a:xfrm>
            <a:off x="6537960" y="5440680"/>
            <a:ext cx="182880" cy="182880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5669280"/>
            <a:ext cx="4800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Push notifications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537960" y="6035040"/>
            <a:ext cx="4800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Needs the PWA + consent flow first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0292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Recommended Sequence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9601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trust first, then merchandising, then reach — leave Later alone.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2103120"/>
            <a:ext cx="2035454" cy="3108960"/>
          </a:xfrm>
          <a:prstGeom prst="roundRect">
            <a:avLst>
              <a:gd name="adj" fmla="val 3594"/>
            </a:avLst>
          </a:prstGeom>
          <a:solidFill>
            <a:srgbClr val="1E2761"/>
          </a:solidFill>
          <a:ln/>
        </p:spPr>
      </p:sp>
      <p:sp>
        <p:nvSpPr>
          <p:cNvPr id="5" name="Shape 3"/>
          <p:cNvSpPr/>
          <p:nvPr/>
        </p:nvSpPr>
        <p:spPr>
          <a:xfrm>
            <a:off x="1310335" y="2377440"/>
            <a:ext cx="512064" cy="512064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6" name="Text 4"/>
          <p:cNvSpPr/>
          <p:nvPr/>
        </p:nvSpPr>
        <p:spPr>
          <a:xfrm>
            <a:off x="1310335" y="2377440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85800" y="3063240"/>
            <a:ext cx="176113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 · Trust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85800" y="3611880"/>
            <a:ext cx="1761134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Reviews, cancel, returns, transactional emails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602382" y="3584448"/>
            <a:ext cx="192024" cy="146304"/>
          </a:xfrm>
          <a:prstGeom prst="rightArrow">
            <a:avLst/>
          </a:prstGeom>
          <a:solidFill>
            <a:srgbClr val="C7CCD6"/>
          </a:solidFill>
          <a:ln/>
        </p:spPr>
      </p:sp>
      <p:sp>
        <p:nvSpPr>
          <p:cNvPr id="10" name="Shape 8"/>
          <p:cNvSpPr/>
          <p:nvPr/>
        </p:nvSpPr>
        <p:spPr>
          <a:xfrm>
            <a:off x="2812694" y="2103120"/>
            <a:ext cx="2035454" cy="3108960"/>
          </a:xfrm>
          <a:prstGeom prst="roundRect">
            <a:avLst>
              <a:gd name="adj" fmla="val 3594"/>
            </a:avLst>
          </a:prstGeom>
          <a:solidFill>
            <a:srgbClr val="F4F6FA"/>
          </a:solidFill>
          <a:ln/>
        </p:spPr>
      </p:sp>
      <p:sp>
        <p:nvSpPr>
          <p:cNvPr id="11" name="Shape 9"/>
          <p:cNvSpPr/>
          <p:nvPr/>
        </p:nvSpPr>
        <p:spPr>
          <a:xfrm>
            <a:off x="3574390" y="2377440"/>
            <a:ext cx="512064" cy="512064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12" name="Text 10"/>
          <p:cNvSpPr/>
          <p:nvPr/>
        </p:nvSpPr>
        <p:spPr>
          <a:xfrm>
            <a:off x="3574390" y="2377440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2949854" y="3063240"/>
            <a:ext cx="176113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P2 · Merch + Studio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49854" y="3611880"/>
            <a:ext cx="1761134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Facets, tags, best sellers, BG remove, bulk studio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4866437" y="3584448"/>
            <a:ext cx="192024" cy="146304"/>
          </a:xfrm>
          <a:prstGeom prst="rightArrow">
            <a:avLst/>
          </a:prstGeom>
          <a:solidFill>
            <a:srgbClr val="C7CCD6"/>
          </a:solidFill>
          <a:ln/>
        </p:spPr>
      </p:sp>
      <p:sp>
        <p:nvSpPr>
          <p:cNvPr id="16" name="Shape 14"/>
          <p:cNvSpPr/>
          <p:nvPr/>
        </p:nvSpPr>
        <p:spPr>
          <a:xfrm>
            <a:off x="5076749" y="2103120"/>
            <a:ext cx="2035454" cy="3108960"/>
          </a:xfrm>
          <a:prstGeom prst="roundRect">
            <a:avLst>
              <a:gd name="adj" fmla="val 3594"/>
            </a:avLst>
          </a:prstGeom>
          <a:solidFill>
            <a:srgbClr val="F4F6FA"/>
          </a:solidFill>
          <a:ln/>
        </p:spPr>
      </p:sp>
      <p:sp>
        <p:nvSpPr>
          <p:cNvPr id="17" name="Shape 15"/>
          <p:cNvSpPr/>
          <p:nvPr/>
        </p:nvSpPr>
        <p:spPr>
          <a:xfrm>
            <a:off x="5838444" y="2377440"/>
            <a:ext cx="512064" cy="512064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18" name="Text 16"/>
          <p:cNvSpPr/>
          <p:nvPr/>
        </p:nvSpPr>
        <p:spPr>
          <a:xfrm>
            <a:off x="5838444" y="2377440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5213909" y="3063240"/>
            <a:ext cx="176113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P3 · Ship + WhatsApp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5213909" y="3611880"/>
            <a:ext cx="1761134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 reserve, carriers, OOS alerts, status templates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7130491" y="3584448"/>
            <a:ext cx="192024" cy="146304"/>
          </a:xfrm>
          <a:prstGeom prst="rightArrow">
            <a:avLst/>
          </a:prstGeom>
          <a:solidFill>
            <a:srgbClr val="C7CCD6"/>
          </a:solidFill>
          <a:ln/>
        </p:spPr>
      </p:sp>
      <p:sp>
        <p:nvSpPr>
          <p:cNvPr id="22" name="Shape 20"/>
          <p:cNvSpPr/>
          <p:nvPr/>
        </p:nvSpPr>
        <p:spPr>
          <a:xfrm>
            <a:off x="7340803" y="2103120"/>
            <a:ext cx="2035454" cy="3108960"/>
          </a:xfrm>
          <a:prstGeom prst="roundRect">
            <a:avLst>
              <a:gd name="adj" fmla="val 3594"/>
            </a:avLst>
          </a:prstGeom>
          <a:solidFill>
            <a:srgbClr val="F4F6FA"/>
          </a:solidFill>
          <a:ln/>
        </p:spPr>
      </p:sp>
      <p:sp>
        <p:nvSpPr>
          <p:cNvPr id="23" name="Shape 21"/>
          <p:cNvSpPr/>
          <p:nvPr/>
        </p:nvSpPr>
        <p:spPr>
          <a:xfrm>
            <a:off x="8102498" y="2377440"/>
            <a:ext cx="512064" cy="512064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24" name="Text 22"/>
          <p:cNvSpPr/>
          <p:nvPr/>
        </p:nvSpPr>
        <p:spPr>
          <a:xfrm>
            <a:off x="8102498" y="2377440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7477963" y="3063240"/>
            <a:ext cx="176113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P4 · Growth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7477963" y="3611880"/>
            <a:ext cx="1761134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Abandoned cart, wallets, auto-post website + Instagram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9394546" y="3584448"/>
            <a:ext cx="192024" cy="146304"/>
          </a:xfrm>
          <a:prstGeom prst="rightArrow">
            <a:avLst/>
          </a:prstGeom>
          <a:solidFill>
            <a:srgbClr val="C7CCD6"/>
          </a:solidFill>
          <a:ln/>
        </p:spPr>
      </p:sp>
      <p:sp>
        <p:nvSpPr>
          <p:cNvPr id="28" name="Shape 26"/>
          <p:cNvSpPr/>
          <p:nvPr/>
        </p:nvSpPr>
        <p:spPr>
          <a:xfrm>
            <a:off x="9604858" y="2103120"/>
            <a:ext cx="2035454" cy="3108960"/>
          </a:xfrm>
          <a:prstGeom prst="roundRect">
            <a:avLst>
              <a:gd name="adj" fmla="val 3594"/>
            </a:avLst>
          </a:prstGeom>
          <a:solidFill>
            <a:srgbClr val="F4F6FA"/>
          </a:solidFill>
          <a:ln/>
        </p:spPr>
      </p:sp>
      <p:sp>
        <p:nvSpPr>
          <p:cNvPr id="29" name="Shape 27"/>
          <p:cNvSpPr/>
          <p:nvPr/>
        </p:nvSpPr>
        <p:spPr>
          <a:xfrm>
            <a:off x="10366553" y="2377440"/>
            <a:ext cx="512064" cy="512064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30" name="Text 28"/>
          <p:cNvSpPr/>
          <p:nvPr/>
        </p:nvSpPr>
        <p:spPr>
          <a:xfrm>
            <a:off x="10366553" y="2377440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200" dirty="0"/>
          </a:p>
        </p:txBody>
      </p:sp>
      <p:sp>
        <p:nvSpPr>
          <p:cNvPr id="31" name="Text 29"/>
          <p:cNvSpPr/>
          <p:nvPr/>
        </p:nvSpPr>
        <p:spPr>
          <a:xfrm>
            <a:off x="9742018" y="3063240"/>
            <a:ext cx="176113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P5 · Polish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9742018" y="3611880"/>
            <a:ext cx="1761134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Analytics, comparison tools, retire legacy storefront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548640" y="5532120"/>
            <a:ext cx="11091672" cy="868680"/>
          </a:xfrm>
          <a:prstGeom prst="roundRect">
            <a:avLst>
              <a:gd name="adj" fmla="val 7368"/>
            </a:avLst>
          </a:prstGeom>
          <a:solidFill>
            <a:srgbClr val="F4F6FA"/>
          </a:solidFill>
          <a:ln/>
        </p:spPr>
      </p:sp>
      <p:sp>
        <p:nvSpPr>
          <p:cNvPr id="34" name="Text 32"/>
          <p:cNvSpPr/>
          <p:nvPr/>
        </p:nvSpPr>
        <p:spPr>
          <a:xfrm>
            <a:off x="822960" y="565099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Guardrail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822960" y="5897880"/>
            <a:ext cx="10515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break what's already live: preorder, coupon min/max, the Stripe webhook, and the Zelle WhatsApp proof flow.</a:t>
            </a:r>
            <a:endParaRPr lang="en-US" sz="1250" dirty="0"/>
          </a:p>
        </p:txBody>
      </p:sp>
      <p:sp>
        <p:nvSpPr>
          <p:cNvPr id="36" name="Text 34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Executive Summary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05156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112 features audited across the storefront and admin platform.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383280" cy="2468880"/>
          </a:xfrm>
          <a:prstGeom prst="roundRect">
            <a:avLst>
              <a:gd name="adj" fmla="val 2963"/>
            </a:avLst>
          </a:prstGeom>
          <a:solidFill>
            <a:srgbClr val="F4F6FA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2057400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2331720"/>
            <a:ext cx="2834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40</a:t>
            </a:r>
            <a:endParaRPr lang="en-US" sz="6000" dirty="0"/>
          </a:p>
        </p:txBody>
      </p:sp>
      <p:sp>
        <p:nvSpPr>
          <p:cNvPr id="7" name="Text 5"/>
          <p:cNvSpPr/>
          <p:nvPr/>
        </p:nvSpPr>
        <p:spPr>
          <a:xfrm>
            <a:off x="822960" y="32461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 &amp; Live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22960" y="3611880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Baseline (P0) — do not rebuild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251960" y="1783080"/>
            <a:ext cx="3383280" cy="2468880"/>
          </a:xfrm>
          <a:prstGeom prst="roundRect">
            <a:avLst>
              <a:gd name="adj" fmla="val 2963"/>
            </a:avLst>
          </a:prstGeom>
          <a:solidFill>
            <a:srgbClr val="F4F6FA"/>
          </a:solidFill>
          <a:ln/>
        </p:spPr>
      </p:sp>
      <p:sp>
        <p:nvSpPr>
          <p:cNvPr id="10" name="Shape 8"/>
          <p:cNvSpPr/>
          <p:nvPr/>
        </p:nvSpPr>
        <p:spPr>
          <a:xfrm>
            <a:off x="4526280" y="2057400"/>
            <a:ext cx="201168" cy="201168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1" name="Text 9"/>
          <p:cNvSpPr/>
          <p:nvPr/>
        </p:nvSpPr>
        <p:spPr>
          <a:xfrm>
            <a:off x="4526280" y="2331720"/>
            <a:ext cx="2834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66</a:t>
            </a:r>
            <a:endParaRPr lang="en-US" sz="6000" dirty="0"/>
          </a:p>
        </p:txBody>
      </p:sp>
      <p:sp>
        <p:nvSpPr>
          <p:cNvPr id="12" name="Text 10"/>
          <p:cNvSpPr/>
          <p:nvPr/>
        </p:nvSpPr>
        <p:spPr>
          <a:xfrm>
            <a:off x="4526280" y="32461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or To Build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526280" y="3611880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Spread across Phases 1–5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955280" y="1783080"/>
            <a:ext cx="3383280" cy="2468880"/>
          </a:xfrm>
          <a:prstGeom prst="roundRect">
            <a:avLst>
              <a:gd name="adj" fmla="val 2963"/>
            </a:avLst>
          </a:prstGeom>
          <a:solidFill>
            <a:srgbClr val="F4F6FA"/>
          </a:solidFill>
          <a:ln/>
        </p:spPr>
      </p:sp>
      <p:sp>
        <p:nvSpPr>
          <p:cNvPr id="15" name="Shape 13"/>
          <p:cNvSpPr/>
          <p:nvPr/>
        </p:nvSpPr>
        <p:spPr>
          <a:xfrm>
            <a:off x="8229600" y="2057400"/>
            <a:ext cx="201168" cy="201168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0" y="2331720"/>
            <a:ext cx="2834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6000" dirty="0"/>
          </a:p>
        </p:txBody>
      </p:sp>
      <p:sp>
        <p:nvSpPr>
          <p:cNvPr id="17" name="Text 15"/>
          <p:cNvSpPr/>
          <p:nvPr/>
        </p:nvSpPr>
        <p:spPr>
          <a:xfrm>
            <a:off x="8229600" y="32461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Parked for Later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8229600" y="3611880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AI, WhatsApp Commerce, i18n, push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48640" y="4617720"/>
            <a:ext cx="11091672" cy="1463040"/>
          </a:xfrm>
          <a:prstGeom prst="roundRect">
            <a:avLst>
              <a:gd name="adj" fmla="val 5000"/>
            </a:avLst>
          </a:prstGeom>
          <a:solidFill>
            <a:srgbClr val="1E2761"/>
          </a:solidFill>
          <a:ln/>
        </p:spPr>
      </p:sp>
      <p:sp>
        <p:nvSpPr>
          <p:cNvPr id="20" name="Text 18"/>
          <p:cNvSpPr/>
          <p:nvPr/>
        </p:nvSpPr>
        <p:spPr>
          <a:xfrm>
            <a:off x="868680" y="48006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 line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868680" y="5120640"/>
            <a:ext cx="1042416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store sells today — catalog, cart, checkout, preorder, and payments are solid. The next five phases close the trust gap (reviews, returns), upgrade merchandising and photography, add national shipping, and turn on growth channels like abandoned-cart recovery and Instagram auto-posting.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What's Live Today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05156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0 — Baseline  ·  40 features already in production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548640" y="173736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5" name="Shape 3"/>
          <p:cNvSpPr/>
          <p:nvPr/>
        </p:nvSpPr>
        <p:spPr>
          <a:xfrm>
            <a:off x="804672" y="199339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" name="Text 4"/>
          <p:cNvSpPr/>
          <p:nvPr/>
        </p:nvSpPr>
        <p:spPr>
          <a:xfrm>
            <a:off x="804672" y="197510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1143000" y="190195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Browse &amp; Discovery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143000" y="224028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Home banners, categories, PLP/PDP, search, recommended, trending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63640" y="173736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10" name="Shape 8"/>
          <p:cNvSpPr/>
          <p:nvPr/>
        </p:nvSpPr>
        <p:spPr>
          <a:xfrm>
            <a:off x="6519672" y="199339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1" name="Text 9"/>
          <p:cNvSpPr/>
          <p:nvPr/>
        </p:nvSpPr>
        <p:spPr>
          <a:xfrm>
            <a:off x="6519672" y="197510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6858000" y="190195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 &amp; Checkout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858000" y="224028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Cart, wishlist, regular + preorder checkout, pickup vs delivery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48640" y="338328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15" name="Shape 13"/>
          <p:cNvSpPr/>
          <p:nvPr/>
        </p:nvSpPr>
        <p:spPr>
          <a:xfrm>
            <a:off x="804672" y="363931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16" name="Text 14"/>
          <p:cNvSpPr/>
          <p:nvPr/>
        </p:nvSpPr>
        <p:spPr>
          <a:xfrm>
            <a:off x="804672" y="362102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1143000" y="354787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143000" y="388620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Stripe, cash, Zelle + WhatsApp proof, tax engine, delivery fees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263640" y="338328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20" name="Shape 18"/>
          <p:cNvSpPr/>
          <p:nvPr/>
        </p:nvSpPr>
        <p:spPr>
          <a:xfrm>
            <a:off x="6519672" y="363931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1" name="Text 19"/>
          <p:cNvSpPr/>
          <p:nvPr/>
        </p:nvSpPr>
        <p:spPr>
          <a:xfrm>
            <a:off x="6519672" y="362102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6858000" y="354787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Promotions &amp; Loyalty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6858000" y="388620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Coupons (min/max), guest &amp; welcome coupons, product offers, loyalty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48640" y="502920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25" name="Shape 23"/>
          <p:cNvSpPr/>
          <p:nvPr/>
        </p:nvSpPr>
        <p:spPr>
          <a:xfrm>
            <a:off x="804672" y="528523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26" name="Text 24"/>
          <p:cNvSpPr/>
          <p:nvPr/>
        </p:nvSpPr>
        <p:spPr>
          <a:xfrm>
            <a:off x="804672" y="526694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1143000" y="519379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Orders &amp; Account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1143000" y="553212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list/details/tracking, OTP login, profile, forgot password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6263640" y="5029200"/>
            <a:ext cx="5349240" cy="1417320"/>
          </a:xfrm>
          <a:prstGeom prst="roundRect">
            <a:avLst>
              <a:gd name="adj" fmla="val 4516"/>
            </a:avLst>
          </a:prstGeom>
          <a:solidFill>
            <a:srgbClr val="F4F6FA"/>
          </a:solidFill>
          <a:ln/>
        </p:spPr>
      </p:sp>
      <p:sp>
        <p:nvSpPr>
          <p:cNvPr id="30" name="Shape 28"/>
          <p:cNvSpPr/>
          <p:nvPr/>
        </p:nvSpPr>
        <p:spPr>
          <a:xfrm>
            <a:off x="6519672" y="5285232"/>
            <a:ext cx="201168" cy="201168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31" name="Text 29"/>
          <p:cNvSpPr/>
          <p:nvPr/>
        </p:nvSpPr>
        <p:spPr>
          <a:xfrm>
            <a:off x="6519672" y="5266944"/>
            <a:ext cx="201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6858000" y="5193792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Preorder &amp; Admin Ops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6858000" y="5532120"/>
            <a:ext cx="4526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Preorder catalogs, pickup windows, delivery config, admin desks, subscriptions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Roadmap at a Glance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05156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count by phase</a:t>
            </a:r>
            <a:endParaRPr lang="en-US" sz="14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48640" y="1645920"/>
          <a:ext cx="11064240" cy="36576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Shape 2"/>
          <p:cNvSpPr/>
          <p:nvPr/>
        </p:nvSpPr>
        <p:spPr>
          <a:xfrm>
            <a:off x="3840480" y="5532120"/>
            <a:ext cx="146304" cy="146304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6" name="Text 3"/>
          <p:cNvSpPr/>
          <p:nvPr/>
        </p:nvSpPr>
        <p:spPr>
          <a:xfrm>
            <a:off x="4069080" y="544068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 (P0)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5669280" y="5532120"/>
            <a:ext cx="146304" cy="146304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8" name="Text 5"/>
          <p:cNvSpPr/>
          <p:nvPr/>
        </p:nvSpPr>
        <p:spPr>
          <a:xfrm>
            <a:off x="5897880" y="544068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build (P1–P5)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7498080" y="5532120"/>
            <a:ext cx="146304" cy="146304"/>
          </a:xfrm>
          <a:prstGeom prst="ellipse">
            <a:avLst/>
          </a:prstGeom>
          <a:solidFill>
            <a:srgbClr val="9AA3B2"/>
          </a:solidFill>
          <a:ln/>
        </p:spPr>
      </p:sp>
      <p:sp>
        <p:nvSpPr>
          <p:cNvPr id="10" name="Text 7"/>
          <p:cNvSpPr/>
          <p:nvPr/>
        </p:nvSpPr>
        <p:spPr>
          <a:xfrm>
            <a:off x="7726680" y="544068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Parked (Later)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548640" y="61722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P0 = already live. P1–P5 = the build plan, sequenced by trust, merchandising, shipping, then growth. "Later" is explicitly parked.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822960" cy="822960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P1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600200" y="457200"/>
            <a:ext cx="86868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Trust &amp; Post-Purchase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600200" y="932688"/>
            <a:ext cx="8686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features to build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11091672" cy="685800"/>
          </a:xfrm>
          <a:prstGeom prst="roundRect">
            <a:avLst>
              <a:gd name="adj" fmla="val 8000"/>
            </a:avLst>
          </a:prstGeom>
          <a:solidFill>
            <a:srgbClr val="F4F6FA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5087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175564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 trust the product pages and can self-serve after buying; admin can moderate reviews and process refunds.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cancel order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Returns / refunds (RMA)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Reorder / buy again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48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Invoice PDF download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548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chat / help ticket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548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reviews (CRUD)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548640" y="480060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471830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Q&amp;A on product page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6263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4" name="Text 22"/>
          <p:cNvSpPr/>
          <p:nvPr/>
        </p:nvSpPr>
        <p:spPr>
          <a:xfrm>
            <a:off x="6537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Verified purchase badge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63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badges / guarantees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263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8" name="Text 26"/>
          <p:cNvSpPr/>
          <p:nvPr/>
        </p:nvSpPr>
        <p:spPr>
          <a:xfrm>
            <a:off x="6537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About / policies CMS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263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moderation queue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6263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2" name="Text 30"/>
          <p:cNvSpPr/>
          <p:nvPr/>
        </p:nvSpPr>
        <p:spPr>
          <a:xfrm>
            <a:off x="6537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/ refund desk</a:t>
            </a:r>
            <a:endParaRPr lang="en-US" sz="1250" dirty="0"/>
          </a:p>
        </p:txBody>
      </p:sp>
      <p:sp>
        <p:nvSpPr>
          <p:cNvPr id="33" name="Shape 31"/>
          <p:cNvSpPr/>
          <p:nvPr/>
        </p:nvSpPr>
        <p:spPr>
          <a:xfrm>
            <a:off x="6263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4" name="Text 32"/>
          <p:cNvSpPr/>
          <p:nvPr/>
        </p:nvSpPr>
        <p:spPr>
          <a:xfrm>
            <a:off x="6537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Transactional email pack</a:t>
            </a:r>
            <a:endParaRPr lang="en-US" sz="1250" dirty="0"/>
          </a:p>
        </p:txBody>
      </p:sp>
      <p:sp>
        <p:nvSpPr>
          <p:cNvPr id="35" name="Text 33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822960" cy="822960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P2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600200" y="457200"/>
            <a:ext cx="86868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Merchandising + Content Studio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600200" y="932688"/>
            <a:ext cx="8686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features to build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11091672" cy="685800"/>
          </a:xfrm>
          <a:prstGeom prst="roundRect">
            <a:avLst>
              <a:gd name="adj" fmla="val 8000"/>
            </a:avLst>
          </a:prstGeom>
          <a:solidFill>
            <a:srgbClr val="F4F6FA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5087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175564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Catalog becomes fully shoppable (type, color, tags, specs), and product photos get a professional studio upgrade.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Rich facets (price/brand/sort)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 / plant-type filters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 swatches + filter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48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Specs / features table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548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tags system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548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sellers hub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548640" y="480060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471830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Featured / seasonal flags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548640" y="520293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4" name="Text 22"/>
          <p:cNvSpPr/>
          <p:nvPr/>
        </p:nvSpPr>
        <p:spPr>
          <a:xfrm>
            <a:off x="822960" y="512064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Variant matrix (size/pot/pack)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63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Related / complete-the-look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263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8" name="Text 26"/>
          <p:cNvSpPr/>
          <p:nvPr/>
        </p:nvSpPr>
        <p:spPr>
          <a:xfrm>
            <a:off x="6537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Merchandising rules (admin)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263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 background removal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6263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2" name="Text 30"/>
          <p:cNvSpPr/>
          <p:nvPr/>
        </p:nvSpPr>
        <p:spPr>
          <a:xfrm>
            <a:off x="6537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Studio color-backdrop composite</a:t>
            </a:r>
            <a:endParaRPr lang="en-US" sz="1250" dirty="0"/>
          </a:p>
        </p:txBody>
      </p:sp>
      <p:sp>
        <p:nvSpPr>
          <p:cNvPr id="33" name="Shape 31"/>
          <p:cNvSpPr/>
          <p:nvPr/>
        </p:nvSpPr>
        <p:spPr>
          <a:xfrm>
            <a:off x="6263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4" name="Text 32"/>
          <p:cNvSpPr/>
          <p:nvPr/>
        </p:nvSpPr>
        <p:spPr>
          <a:xfrm>
            <a:off x="6537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Multi-size creative export</a:t>
            </a:r>
            <a:endParaRPr lang="en-US" sz="1250" dirty="0"/>
          </a:p>
        </p:txBody>
      </p:sp>
      <p:sp>
        <p:nvSpPr>
          <p:cNvPr id="35" name="Shape 33"/>
          <p:cNvSpPr/>
          <p:nvPr/>
        </p:nvSpPr>
        <p:spPr>
          <a:xfrm>
            <a:off x="6263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6" name="Text 34"/>
          <p:cNvSpPr/>
          <p:nvPr/>
        </p:nvSpPr>
        <p:spPr>
          <a:xfrm>
            <a:off x="6537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gallery + zoom</a:t>
            </a:r>
            <a:endParaRPr lang="en-US" sz="1250" dirty="0"/>
          </a:p>
        </p:txBody>
      </p:sp>
      <p:sp>
        <p:nvSpPr>
          <p:cNvPr id="37" name="Shape 35"/>
          <p:cNvSpPr/>
          <p:nvPr/>
        </p:nvSpPr>
        <p:spPr>
          <a:xfrm>
            <a:off x="6263640" y="480060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8" name="Text 36"/>
          <p:cNvSpPr/>
          <p:nvPr/>
        </p:nvSpPr>
        <p:spPr>
          <a:xfrm>
            <a:off x="6537960" y="471830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Bulk image studio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822960" cy="822960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P3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600200" y="457200"/>
            <a:ext cx="86868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Shipping + WhatsApp + Stock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600200" y="932688"/>
            <a:ext cx="8686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features to build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11091672" cy="685800"/>
          </a:xfrm>
          <a:prstGeom prst="roundRect">
            <a:avLst>
              <a:gd name="adj" fmla="val 8000"/>
            </a:avLst>
          </a:prstGeom>
          <a:solidFill>
            <a:srgbClr val="F4F6FA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5087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175564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National-ready fulfillment with fewer oversells, real carrier tracking, and WhatsApp status updates.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 quantity stock guard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 inventory reserve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photo / proof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48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Shippo / EasyPost labels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548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carrier rates (FedEx/UPS/USPS)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6263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6537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Carrier tracking events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6263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2" name="Text 20"/>
          <p:cNvSpPr/>
          <p:nvPr/>
        </p:nvSpPr>
        <p:spPr>
          <a:xfrm>
            <a:off x="6537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Curbside pickup slots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6263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4" name="Text 22"/>
          <p:cNvSpPr/>
          <p:nvPr/>
        </p:nvSpPr>
        <p:spPr>
          <a:xfrm>
            <a:off x="6537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support links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63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order status alerts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263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8" name="Text 26"/>
          <p:cNvSpPr/>
          <p:nvPr/>
        </p:nvSpPr>
        <p:spPr>
          <a:xfrm>
            <a:off x="6537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Out-of-stock + back-in-stock alerts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822960" cy="822960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P4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600200" y="457200"/>
            <a:ext cx="86868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Growth + Auto-Publishing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600200" y="932688"/>
            <a:ext cx="8686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features to build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11091672" cy="685800"/>
          </a:xfrm>
          <a:prstGeom prst="roundRect">
            <a:avLst>
              <a:gd name="adj" fmla="val 8000"/>
            </a:avLst>
          </a:prstGeom>
          <a:solidFill>
            <a:srgbClr val="F4F6FA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5087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175564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conversion and recovery, plus marketing can publish studio photos to the website and Instagram on a schedule.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True anonymous cart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Abandoned cart emails / SMS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Frictionless guest checkout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48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Apple Pay / Google Pay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548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Gift cards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548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Referral credits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548640" y="480060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471830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login (Google/Apple)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548640" y="520293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4" name="Text 22"/>
          <p:cNvSpPr/>
          <p:nvPr/>
        </p:nvSpPr>
        <p:spPr>
          <a:xfrm>
            <a:off x="822960" y="512064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SMS marketing opt-in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63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Multi-currency + FX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263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8" name="Text 26"/>
          <p:cNvSpPr/>
          <p:nvPr/>
        </p:nvSpPr>
        <p:spPr>
          <a:xfrm>
            <a:off x="6537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SEO + product JSON-LD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263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Installable PWA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6263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2" name="Text 30"/>
          <p:cNvSpPr/>
          <p:nvPr/>
        </p:nvSpPr>
        <p:spPr>
          <a:xfrm>
            <a:off x="6537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In-app notification center</a:t>
            </a:r>
            <a:endParaRPr lang="en-US" sz="1250" dirty="0"/>
          </a:p>
        </p:txBody>
      </p:sp>
      <p:sp>
        <p:nvSpPr>
          <p:cNvPr id="33" name="Shape 31"/>
          <p:cNvSpPr/>
          <p:nvPr/>
        </p:nvSpPr>
        <p:spPr>
          <a:xfrm>
            <a:off x="6263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4" name="Text 32"/>
          <p:cNvSpPr/>
          <p:nvPr/>
        </p:nvSpPr>
        <p:spPr>
          <a:xfrm>
            <a:off x="6537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Auto-post to website</a:t>
            </a:r>
            <a:endParaRPr lang="en-US" sz="1250" dirty="0"/>
          </a:p>
        </p:txBody>
      </p:sp>
      <p:sp>
        <p:nvSpPr>
          <p:cNvPr id="35" name="Shape 33"/>
          <p:cNvSpPr/>
          <p:nvPr/>
        </p:nvSpPr>
        <p:spPr>
          <a:xfrm>
            <a:off x="6263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6" name="Text 34"/>
          <p:cNvSpPr/>
          <p:nvPr/>
        </p:nvSpPr>
        <p:spPr>
          <a:xfrm>
            <a:off x="6537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Auto-post to Instagram</a:t>
            </a:r>
            <a:endParaRPr lang="en-US" sz="1250" dirty="0"/>
          </a:p>
        </p:txBody>
      </p:sp>
      <p:sp>
        <p:nvSpPr>
          <p:cNvPr id="37" name="Shape 35"/>
          <p:cNvSpPr/>
          <p:nvPr/>
        </p:nvSpPr>
        <p:spPr>
          <a:xfrm>
            <a:off x="6263640" y="480060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8" name="Text 36"/>
          <p:cNvSpPr/>
          <p:nvPr/>
        </p:nvSpPr>
        <p:spPr>
          <a:xfrm>
            <a:off x="6537960" y="471830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 calendar (scheduled posts)</a:t>
            </a:r>
            <a:endParaRPr lang="en-US" sz="1250" dirty="0"/>
          </a:p>
        </p:txBody>
      </p:sp>
      <p:sp>
        <p:nvSpPr>
          <p:cNvPr id="39" name="Shape 37"/>
          <p:cNvSpPr/>
          <p:nvPr/>
        </p:nvSpPr>
        <p:spPr>
          <a:xfrm>
            <a:off x="6263640" y="520293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40" name="Text 38"/>
          <p:cNvSpPr/>
          <p:nvPr/>
        </p:nvSpPr>
        <p:spPr>
          <a:xfrm>
            <a:off x="6537960" y="512064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 caption + hashtag templates</a:t>
            </a:r>
            <a:endParaRPr lang="en-US" sz="1250" dirty="0"/>
          </a:p>
        </p:txBody>
      </p:sp>
      <p:sp>
        <p:nvSpPr>
          <p:cNvPr id="41" name="Text 39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822960" cy="822960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P5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600200" y="457200"/>
            <a:ext cx="86868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202A4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Polish &amp; Ops Depth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600200" y="932688"/>
            <a:ext cx="8686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features to build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11091672" cy="685800"/>
          </a:xfrm>
          <a:prstGeom prst="roundRect">
            <a:avLst>
              <a:gd name="adj" fmla="val 8000"/>
            </a:avLst>
          </a:prstGeom>
          <a:solidFill>
            <a:srgbClr val="F4F6FA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508760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175564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Nice-to-haves that make ops and UX feel advanced without blocking selling — plus retiring legacy infrastructure.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48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0" name="Text 8"/>
          <p:cNvSpPr/>
          <p:nvPr/>
        </p:nvSpPr>
        <p:spPr>
          <a:xfrm>
            <a:off x="822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comparison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48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Recently viewed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Quick view modal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48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Save for later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548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18" name="Text 16"/>
          <p:cNvSpPr/>
          <p:nvPr/>
        </p:nvSpPr>
        <p:spPr>
          <a:xfrm>
            <a:off x="822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Gift message / wrap option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548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BOGO / auto discount rules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6263640" y="238658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2" name="Text 20"/>
          <p:cNvSpPr/>
          <p:nvPr/>
        </p:nvSpPr>
        <p:spPr>
          <a:xfrm>
            <a:off x="6537960" y="230428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shipment / multi-package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6263640" y="2788920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4" name="Text 22"/>
          <p:cNvSpPr/>
          <p:nvPr/>
        </p:nvSpPr>
        <p:spPr>
          <a:xfrm>
            <a:off x="6537960" y="2706624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contact / hours page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63640" y="3191256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6" name="Text 24"/>
          <p:cNvSpPr/>
          <p:nvPr/>
        </p:nvSpPr>
        <p:spPr>
          <a:xfrm>
            <a:off x="6537960" y="31089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Timezone-aware cutoffs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263640" y="3593592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28" name="Text 26"/>
          <p:cNvSpPr/>
          <p:nvPr/>
        </p:nvSpPr>
        <p:spPr>
          <a:xfrm>
            <a:off x="6537960" y="351129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analytics dashboard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263640" y="3995928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3913632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Pause / manage subscription</a:t>
            </a:r>
            <a:endParaRPr lang="en-US" sz="1250" dirty="0"/>
          </a:p>
        </p:txBody>
      </p:sp>
      <p:sp>
        <p:nvSpPr>
          <p:cNvPr id="31" name="Shape 29"/>
          <p:cNvSpPr/>
          <p:nvPr/>
        </p:nvSpPr>
        <p:spPr>
          <a:xfrm>
            <a:off x="6263640" y="4398264"/>
            <a:ext cx="128016" cy="128016"/>
          </a:xfrm>
          <a:prstGeom prst="ellipse">
            <a:avLst/>
          </a:prstGeom>
          <a:solidFill>
            <a:srgbClr val="F2A93B"/>
          </a:solidFill>
          <a:ln/>
        </p:spPr>
      </p:sp>
      <p:sp>
        <p:nvSpPr>
          <p:cNvPr id="32" name="Text 30"/>
          <p:cNvSpPr/>
          <p:nvPr/>
        </p:nvSpPr>
        <p:spPr>
          <a:xfrm>
            <a:off x="6537960" y="4315968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202A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Retire legacy storefront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11551615" y="6510528"/>
            <a:ext cx="365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2026-08-07T05:27:12Z</dcterms:created>
  <dcterms:modified xsi:type="dcterms:W3CDTF">2026-08-07T05:27:12Z</dcterms:modified>
</cp:coreProperties>
</file>