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notesMasterIdLst>
    <p:notesMasterId r:id="rId21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6215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oundRect">
            <a:avLst/>
          </a:prstGeom>
          <a:solidFill>
            <a:srgbClr val="26215C"/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196596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500" b="1" dirty="0">
                <a:solidFill>
                  <a:srgbClr val="CECB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NEXZENTEK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822960" y="2331720"/>
            <a:ext cx="98755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0500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One company. Multiple products.</a:t>
            </a:r>
            <a:endParaRPr lang="en-US" sz="4200" dirty="0"/>
          </a:p>
          <a:p>
            <a:pPr algn="l" indent="0" marL="0">
              <a:lnSpc>
                <a:spcPct val="105000"/>
              </a:lnSpc>
              <a:buNone/>
            </a:pPr>
            <a:r>
              <a:rPr lang="en-US" sz="4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One platform.</a:t>
            </a:r>
            <a:endParaRPr lang="en-US" sz="4200" dirty="0"/>
          </a:p>
        </p:txBody>
      </p:sp>
      <p:sp>
        <p:nvSpPr>
          <p:cNvPr id="5" name="Text 3"/>
          <p:cNvSpPr/>
          <p:nvPr/>
        </p:nvSpPr>
        <p:spPr>
          <a:xfrm>
            <a:off x="841248" y="434340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500" dirty="0">
                <a:solidFill>
                  <a:srgbClr val="CECBF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 flow walkthrough — customer experience and admin operations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822960" y="6126480"/>
            <a:ext cx="3291840" cy="0"/>
          </a:xfrm>
          <a:prstGeom prst="line">
            <a:avLst/>
          </a:prstGeom>
          <a:noFill/>
          <a:ln w="12700">
            <a:solidFill>
              <a:srgbClr val="534AB7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22960" y="626364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Prepared for client review</a:t>
            </a:r>
            <a:endParaRPr lang="en-US" sz="1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4572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FLOW — SCREEN 4 OF 6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3152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Automatic account creation, then onboarding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3444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 success triggers account, subscription and invoice creation with no admin queue in between. First login then asks only what's needed to start — everything else is skippable.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1965960"/>
            <a:ext cx="507492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22960" y="1965960"/>
            <a:ext cx="507492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7" name="Shape 5"/>
          <p:cNvSpPr/>
          <p:nvPr/>
        </p:nvSpPr>
        <p:spPr>
          <a:xfrm>
            <a:off x="822960" y="2276856"/>
            <a:ext cx="507492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94183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9" name="Shape 7"/>
          <p:cNvSpPr/>
          <p:nvPr/>
        </p:nvSpPr>
        <p:spPr>
          <a:xfrm>
            <a:off x="110642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10" name="Shape 8"/>
          <p:cNvSpPr/>
          <p:nvPr/>
        </p:nvSpPr>
        <p:spPr>
          <a:xfrm>
            <a:off x="127101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11" name="Shape 9"/>
          <p:cNvSpPr/>
          <p:nvPr/>
        </p:nvSpPr>
        <p:spPr>
          <a:xfrm>
            <a:off x="3040380" y="2916936"/>
            <a:ext cx="640080" cy="640080"/>
          </a:xfrm>
          <a:prstGeom prst="ellipse">
            <a:avLst/>
          </a:prstGeom>
          <a:solidFill>
            <a:srgbClr val="EEEDFE"/>
          </a:solidFill>
          <a:ln w="19050">
            <a:solidFill>
              <a:srgbClr val="3C3489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040380" y="2916936"/>
            <a:ext cx="640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1280160" y="3785616"/>
            <a:ext cx="4160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5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You're set up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1463040" y="4197096"/>
            <a:ext cx="37947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Nexzentek account is ready. We've sent login details to your work email.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2537460" y="4882896"/>
            <a:ext cx="1645920" cy="365760"/>
          </a:xfrm>
          <a:prstGeom prst="roundRect">
            <a:avLst>
              <a:gd name="adj" fmla="val 50000"/>
            </a:avLst>
          </a:prstGeom>
          <a:solidFill>
            <a:srgbClr val="3C3489"/>
          </a:solidFill>
          <a:ln/>
        </p:spPr>
      </p:sp>
      <p:sp>
        <p:nvSpPr>
          <p:cNvPr id="16" name="Text 14"/>
          <p:cNvSpPr/>
          <p:nvPr/>
        </p:nvSpPr>
        <p:spPr>
          <a:xfrm>
            <a:off x="2537460" y="4882896"/>
            <a:ext cx="1645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 to login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6263640" y="1965960"/>
            <a:ext cx="507492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6263640" y="1965960"/>
            <a:ext cx="507492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9" name="Shape 17"/>
          <p:cNvSpPr/>
          <p:nvPr/>
        </p:nvSpPr>
        <p:spPr>
          <a:xfrm>
            <a:off x="6263640" y="2276856"/>
            <a:ext cx="507492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638251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21" name="Shape 19"/>
          <p:cNvSpPr/>
          <p:nvPr/>
        </p:nvSpPr>
        <p:spPr>
          <a:xfrm>
            <a:off x="654710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22" name="Shape 20"/>
          <p:cNvSpPr/>
          <p:nvPr/>
        </p:nvSpPr>
        <p:spPr>
          <a:xfrm>
            <a:off x="671169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23" name="Shape 21"/>
          <p:cNvSpPr/>
          <p:nvPr/>
        </p:nvSpPr>
        <p:spPr>
          <a:xfrm>
            <a:off x="6537960" y="2505456"/>
            <a:ext cx="1058418" cy="54864"/>
          </a:xfrm>
          <a:prstGeom prst="roundRect">
            <a:avLst>
              <a:gd name="adj" fmla="val 50000"/>
            </a:avLst>
          </a:prstGeom>
          <a:solidFill>
            <a:srgbClr val="3C3489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7669530" y="2505456"/>
            <a:ext cx="1058418" cy="54864"/>
          </a:xfrm>
          <a:prstGeom prst="roundRect">
            <a:avLst>
              <a:gd name="adj" fmla="val 50000"/>
            </a:avLst>
          </a:prstGeom>
          <a:solidFill>
            <a:srgbClr val="3C3489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8801100" y="2505456"/>
            <a:ext cx="1058418" cy="54864"/>
          </a:xfrm>
          <a:prstGeom prst="roundRect">
            <a:avLst>
              <a:gd name="adj" fmla="val 50000"/>
            </a:avLst>
          </a:prstGeom>
          <a:solidFill>
            <a:srgbClr val="E7E4DA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9932670" y="2505456"/>
            <a:ext cx="1058418" cy="54864"/>
          </a:xfrm>
          <a:prstGeom prst="roundRect">
            <a:avLst>
              <a:gd name="adj" fmla="val 50000"/>
            </a:avLst>
          </a:prstGeom>
          <a:solidFill>
            <a:srgbClr val="E7E4DA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537960" y="2734056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Tell us about your business</a:t>
            </a:r>
            <a:endParaRPr lang="en-US" sz="1350" dirty="0"/>
          </a:p>
        </p:txBody>
      </p:sp>
      <p:sp>
        <p:nvSpPr>
          <p:cNvPr id="28" name="Text 26"/>
          <p:cNvSpPr/>
          <p:nvPr/>
        </p:nvSpPr>
        <p:spPr>
          <a:xfrm>
            <a:off x="6537960" y="3054096"/>
            <a:ext cx="4526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helps us set up your workspace. You can change it anytime.</a:t>
            </a:r>
            <a:endParaRPr lang="en-US" sz="950" dirty="0"/>
          </a:p>
        </p:txBody>
      </p:sp>
      <p:sp>
        <p:nvSpPr>
          <p:cNvPr id="29" name="Text 27"/>
          <p:cNvSpPr/>
          <p:nvPr/>
        </p:nvSpPr>
        <p:spPr>
          <a:xfrm>
            <a:off x="6537960" y="3511296"/>
            <a:ext cx="2743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Industry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6537960" y="3785616"/>
            <a:ext cx="612648" cy="292608"/>
          </a:xfrm>
          <a:prstGeom prst="roundRect">
            <a:avLst>
              <a:gd name="adj" fmla="val 50000"/>
            </a:avLst>
          </a:prstGeom>
          <a:solidFill>
            <a:srgbClr val="1A1A18"/>
          </a:solidFill>
          <a:ln/>
        </p:spPr>
      </p:sp>
      <p:sp>
        <p:nvSpPr>
          <p:cNvPr id="31" name="Text 29"/>
          <p:cNvSpPr/>
          <p:nvPr/>
        </p:nvSpPr>
        <p:spPr>
          <a:xfrm>
            <a:off x="6537960" y="3785616"/>
            <a:ext cx="61264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Retail</a:t>
            </a:r>
            <a:endParaRPr lang="en-US" sz="850" dirty="0"/>
          </a:p>
        </p:txBody>
      </p:sp>
      <p:sp>
        <p:nvSpPr>
          <p:cNvPr id="32" name="Shape 30"/>
          <p:cNvSpPr/>
          <p:nvPr/>
        </p:nvSpPr>
        <p:spPr>
          <a:xfrm>
            <a:off x="7287768" y="3785616"/>
            <a:ext cx="1161288" cy="29260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/>
        </p:spPr>
      </p:sp>
      <p:sp>
        <p:nvSpPr>
          <p:cNvPr id="33" name="Text 31"/>
          <p:cNvSpPr/>
          <p:nvPr/>
        </p:nvSpPr>
        <p:spPr>
          <a:xfrm>
            <a:off x="7287768" y="3785616"/>
            <a:ext cx="116128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Field services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7287768" y="3785616"/>
            <a:ext cx="1161288" cy="29260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7287768" y="3785616"/>
            <a:ext cx="116128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Field services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8586216" y="3785616"/>
            <a:ext cx="955548" cy="29260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/>
        </p:spPr>
      </p:sp>
      <p:sp>
        <p:nvSpPr>
          <p:cNvPr id="37" name="Text 35"/>
          <p:cNvSpPr/>
          <p:nvPr/>
        </p:nvSpPr>
        <p:spPr>
          <a:xfrm>
            <a:off x="8586216" y="3785616"/>
            <a:ext cx="95554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Hospitality</a:t>
            </a:r>
            <a:endParaRPr lang="en-US" sz="850" dirty="0"/>
          </a:p>
        </p:txBody>
      </p:sp>
      <p:sp>
        <p:nvSpPr>
          <p:cNvPr id="38" name="Shape 36"/>
          <p:cNvSpPr/>
          <p:nvPr/>
        </p:nvSpPr>
        <p:spPr>
          <a:xfrm>
            <a:off x="8586216" y="3785616"/>
            <a:ext cx="955548" cy="29260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8586216" y="3785616"/>
            <a:ext cx="95554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Hospitality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9678924" y="3785616"/>
            <a:ext cx="544068" cy="29260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/>
        </p:spPr>
      </p:sp>
      <p:sp>
        <p:nvSpPr>
          <p:cNvPr id="41" name="Text 39"/>
          <p:cNvSpPr/>
          <p:nvPr/>
        </p:nvSpPr>
        <p:spPr>
          <a:xfrm>
            <a:off x="9678924" y="3785616"/>
            <a:ext cx="54406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Other</a:t>
            </a:r>
            <a:endParaRPr lang="en-US" sz="850" dirty="0"/>
          </a:p>
        </p:txBody>
      </p:sp>
      <p:sp>
        <p:nvSpPr>
          <p:cNvPr id="42" name="Shape 40"/>
          <p:cNvSpPr/>
          <p:nvPr/>
        </p:nvSpPr>
        <p:spPr>
          <a:xfrm>
            <a:off x="9678924" y="3785616"/>
            <a:ext cx="544068" cy="29260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9678924" y="3785616"/>
            <a:ext cx="54406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Other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6537960" y="4288536"/>
            <a:ext cx="2743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size</a:t>
            </a:r>
            <a:endParaRPr lang="en-US" sz="950" dirty="0"/>
          </a:p>
        </p:txBody>
      </p:sp>
      <p:sp>
        <p:nvSpPr>
          <p:cNvPr id="45" name="Shape 43"/>
          <p:cNvSpPr/>
          <p:nvPr/>
        </p:nvSpPr>
        <p:spPr>
          <a:xfrm>
            <a:off x="6537960" y="4562856"/>
            <a:ext cx="822960" cy="29260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537960" y="4562856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1–5</a:t>
            </a:r>
            <a:endParaRPr lang="en-US" sz="900" dirty="0"/>
          </a:p>
        </p:txBody>
      </p:sp>
      <p:sp>
        <p:nvSpPr>
          <p:cNvPr id="47" name="Shape 45"/>
          <p:cNvSpPr/>
          <p:nvPr/>
        </p:nvSpPr>
        <p:spPr>
          <a:xfrm>
            <a:off x="7498080" y="4562856"/>
            <a:ext cx="822960" cy="292608"/>
          </a:xfrm>
          <a:prstGeom prst="roundRect">
            <a:avLst>
              <a:gd name="adj" fmla="val 50000"/>
            </a:avLst>
          </a:prstGeom>
          <a:solidFill>
            <a:srgbClr val="1A1A18"/>
          </a:solidFill>
          <a:ln/>
        </p:spPr>
      </p:sp>
      <p:sp>
        <p:nvSpPr>
          <p:cNvPr id="48" name="Text 46"/>
          <p:cNvSpPr/>
          <p:nvPr/>
        </p:nvSpPr>
        <p:spPr>
          <a:xfrm>
            <a:off x="7498080" y="4562856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6–20</a:t>
            </a:r>
            <a:endParaRPr lang="en-US" sz="850" dirty="0"/>
          </a:p>
        </p:txBody>
      </p:sp>
      <p:sp>
        <p:nvSpPr>
          <p:cNvPr id="49" name="Shape 47"/>
          <p:cNvSpPr/>
          <p:nvPr/>
        </p:nvSpPr>
        <p:spPr>
          <a:xfrm>
            <a:off x="8458200" y="4562856"/>
            <a:ext cx="822960" cy="29260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8458200" y="4562856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21–50</a:t>
            </a:r>
            <a:endParaRPr lang="en-US" sz="900" dirty="0"/>
          </a:p>
        </p:txBody>
      </p:sp>
      <p:sp>
        <p:nvSpPr>
          <p:cNvPr id="51" name="Shape 49"/>
          <p:cNvSpPr/>
          <p:nvPr/>
        </p:nvSpPr>
        <p:spPr>
          <a:xfrm>
            <a:off x="9418320" y="4562856"/>
            <a:ext cx="822960" cy="292608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9418320" y="4562856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50+</a:t>
            </a:r>
            <a:endParaRPr lang="en-US" sz="900" dirty="0"/>
          </a:p>
        </p:txBody>
      </p:sp>
      <p:sp>
        <p:nvSpPr>
          <p:cNvPr id="53" name="Text 51"/>
          <p:cNvSpPr/>
          <p:nvPr/>
        </p:nvSpPr>
        <p:spPr>
          <a:xfrm>
            <a:off x="6537960" y="5934456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Skip for now</a:t>
            </a:r>
            <a:endParaRPr lang="en-US" sz="950" dirty="0"/>
          </a:p>
        </p:txBody>
      </p:sp>
      <p:sp>
        <p:nvSpPr>
          <p:cNvPr id="54" name="Shape 52"/>
          <p:cNvSpPr/>
          <p:nvPr/>
        </p:nvSpPr>
        <p:spPr>
          <a:xfrm>
            <a:off x="9784080" y="5888736"/>
            <a:ext cx="1280160" cy="365760"/>
          </a:xfrm>
          <a:prstGeom prst="roundRect">
            <a:avLst>
              <a:gd name="adj" fmla="val 50000"/>
            </a:avLst>
          </a:prstGeom>
          <a:solidFill>
            <a:srgbClr val="3C3489"/>
          </a:solidFill>
          <a:ln/>
        </p:spPr>
      </p:sp>
      <p:sp>
        <p:nvSpPr>
          <p:cNvPr id="55" name="Text 53"/>
          <p:cNvSpPr/>
          <p:nvPr/>
        </p:nvSpPr>
        <p:spPr>
          <a:xfrm>
            <a:off x="9784080" y="5888736"/>
            <a:ext cx="1280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Continue</a:t>
            </a:r>
            <a:endParaRPr lang="en-US" sz="850" dirty="0"/>
          </a:p>
        </p:txBody>
      </p:sp>
      <p:sp>
        <p:nvSpPr>
          <p:cNvPr id="56" name="Text 54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4572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FLOW — SCREEN 5 OF 6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3152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Customer dashboard — first arrival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3444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purchased products render as tiles. The upsell tile sits in the same grid — not a modal or banner — so exploring the ecosystem feels native, not interruptive.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1965960"/>
            <a:ext cx="1051560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22960" y="1965960"/>
            <a:ext cx="1051560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7" name="Shape 5"/>
          <p:cNvSpPr/>
          <p:nvPr/>
        </p:nvSpPr>
        <p:spPr>
          <a:xfrm>
            <a:off x="822960" y="227685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94183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9" name="Shape 7"/>
          <p:cNvSpPr/>
          <p:nvPr/>
        </p:nvSpPr>
        <p:spPr>
          <a:xfrm>
            <a:off x="110642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10" name="Shape 8"/>
          <p:cNvSpPr/>
          <p:nvPr/>
        </p:nvSpPr>
        <p:spPr>
          <a:xfrm>
            <a:off x="127101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11" name="Text 9"/>
          <p:cNvSpPr/>
          <p:nvPr/>
        </p:nvSpPr>
        <p:spPr>
          <a:xfrm>
            <a:off x="1051560" y="236829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Nexzentek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9052560" y="2368296"/>
            <a:ext cx="2057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Acme Fencing Co.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822960" y="273405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22960" y="2734056"/>
            <a:ext cx="1737360" cy="3712464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5" name="Shape 13"/>
          <p:cNvSpPr/>
          <p:nvPr/>
        </p:nvSpPr>
        <p:spPr>
          <a:xfrm>
            <a:off x="2560320" y="2734056"/>
            <a:ext cx="0" cy="3712464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960120" y="2916936"/>
            <a:ext cx="1463040" cy="329184"/>
          </a:xfrm>
          <a:prstGeom prst="roundRect">
            <a:avLst>
              <a:gd name="adj" fmla="val 13889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97280" y="2962656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1097280" y="3374136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Billing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1097280" y="3785616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Invoices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1097280" y="4197096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</a:t>
            </a:r>
            <a:endParaRPr lang="en-US" sz="950" dirty="0"/>
          </a:p>
        </p:txBody>
      </p:sp>
      <p:sp>
        <p:nvSpPr>
          <p:cNvPr id="21" name="Text 19"/>
          <p:cNvSpPr/>
          <p:nvPr/>
        </p:nvSpPr>
        <p:spPr>
          <a:xfrm>
            <a:off x="1097280" y="4608576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1097280" y="5020056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Settings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2880360" y="2916936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4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Welcome back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2880360" y="3282696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products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2880360" y="3694176"/>
            <a:ext cx="2514600" cy="1463040"/>
          </a:xfrm>
          <a:prstGeom prst="roundRect">
            <a:avLst>
              <a:gd name="adj" fmla="val 3125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081528" y="3968496"/>
            <a:ext cx="21122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Evergreen POS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3081528" y="4288536"/>
            <a:ext cx="21122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workspace</a:t>
            </a:r>
            <a:endParaRPr lang="en-US" sz="950" dirty="0"/>
          </a:p>
        </p:txBody>
      </p:sp>
      <p:sp>
        <p:nvSpPr>
          <p:cNvPr id="28" name="Shape 26"/>
          <p:cNvSpPr/>
          <p:nvPr/>
        </p:nvSpPr>
        <p:spPr>
          <a:xfrm>
            <a:off x="5669280" y="3694176"/>
            <a:ext cx="2514600" cy="1463040"/>
          </a:xfrm>
          <a:prstGeom prst="roundRect">
            <a:avLst>
              <a:gd name="adj" fmla="val 3125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5870448" y="3968496"/>
            <a:ext cx="21122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AFC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5870448" y="4288536"/>
            <a:ext cx="21122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workspace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8458200" y="3694176"/>
            <a:ext cx="2514600" cy="1463040"/>
          </a:xfrm>
          <a:prstGeom prst="roundRect">
            <a:avLst>
              <a:gd name="adj" fmla="val 3125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dash"/>
          </a:ln>
        </p:spPr>
      </p:sp>
      <p:sp>
        <p:nvSpPr>
          <p:cNvPr id="32" name="Text 30"/>
          <p:cNvSpPr/>
          <p:nvPr/>
        </p:nvSpPr>
        <p:spPr>
          <a:xfrm>
            <a:off x="8641080" y="3694176"/>
            <a:ext cx="21488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 Explore more products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4A1B0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oundRect">
            <a:avLst/>
          </a:prstGeom>
          <a:solidFill>
            <a:srgbClr val="4A1B0C"/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103120"/>
            <a:ext cx="2743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6000" b="1" dirty="0">
                <a:solidFill>
                  <a:srgbClr val="F099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6000" dirty="0"/>
          </a:p>
        </p:txBody>
      </p:sp>
      <p:sp>
        <p:nvSpPr>
          <p:cNvPr id="4" name="Text 2"/>
          <p:cNvSpPr/>
          <p:nvPr/>
        </p:nvSpPr>
        <p:spPr>
          <a:xfrm>
            <a:off x="822960" y="3063240"/>
            <a:ext cx="9144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Admin flow</a:t>
            </a:r>
            <a:endParaRPr lang="en-US" sz="3800" dirty="0"/>
          </a:p>
        </p:txBody>
      </p:sp>
      <p:sp>
        <p:nvSpPr>
          <p:cNvPr id="5" name="Text 3"/>
          <p:cNvSpPr/>
          <p:nvPr/>
        </p:nvSpPr>
        <p:spPr>
          <a:xfrm>
            <a:off x="822960" y="3977640"/>
            <a:ext cx="8686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F0997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Nexzentek's team runs customers, subscriptions, billing and support from one operational hub.</a:t>
            </a:r>
            <a:endParaRPr lang="en-US" sz="1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D85A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FLOW — OVERVIEW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7724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One login, complete visibility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8016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Administrators sign in at the same connect.nexzentek.com gate as customers, then land in an operational hub covering every product and account.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2286000"/>
            <a:ext cx="238887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987552" y="2432304"/>
            <a:ext cx="310896" cy="310896"/>
          </a:xfrm>
          <a:prstGeom prst="ellipse">
            <a:avLst/>
          </a:prstGeom>
          <a:solidFill>
            <a:srgbClr val="D85A30"/>
          </a:solidFill>
          <a:ln/>
        </p:spPr>
      </p:sp>
      <p:sp>
        <p:nvSpPr>
          <p:cNvPr id="7" name="Text 5"/>
          <p:cNvSpPr/>
          <p:nvPr/>
        </p:nvSpPr>
        <p:spPr>
          <a:xfrm>
            <a:off x="98755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969264" y="2816352"/>
            <a:ext cx="209626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 in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969264" y="3108960"/>
            <a:ext cx="209626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Shared auth, admin role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321183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3531870" y="2286000"/>
            <a:ext cx="238887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696462" y="2432304"/>
            <a:ext cx="310896" cy="310896"/>
          </a:xfrm>
          <a:prstGeom prst="ellipse">
            <a:avLst/>
          </a:prstGeom>
          <a:solidFill>
            <a:srgbClr val="D85A30"/>
          </a:solidFill>
          <a:ln/>
        </p:spPr>
      </p:sp>
      <p:sp>
        <p:nvSpPr>
          <p:cNvPr id="13" name="Text 11"/>
          <p:cNvSpPr/>
          <p:nvPr/>
        </p:nvSpPr>
        <p:spPr>
          <a:xfrm>
            <a:off x="369646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3678174" y="2816352"/>
            <a:ext cx="209626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3678174" y="3108960"/>
            <a:ext cx="209626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KPIs across all products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592074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6240780" y="2286000"/>
            <a:ext cx="238887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405372" y="2432304"/>
            <a:ext cx="310896" cy="310896"/>
          </a:xfrm>
          <a:prstGeom prst="ellipse">
            <a:avLst/>
          </a:prstGeom>
          <a:solidFill>
            <a:srgbClr val="D85A30"/>
          </a:solidFill>
          <a:ln/>
        </p:spPr>
      </p:sp>
      <p:sp>
        <p:nvSpPr>
          <p:cNvPr id="19" name="Text 17"/>
          <p:cNvSpPr/>
          <p:nvPr/>
        </p:nvSpPr>
        <p:spPr>
          <a:xfrm>
            <a:off x="640537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6387084" y="2816352"/>
            <a:ext cx="209626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6387084" y="3108960"/>
            <a:ext cx="209626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Customers, subs, invoices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862965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8949690" y="2286000"/>
            <a:ext cx="238887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9114282" y="2432304"/>
            <a:ext cx="310896" cy="310896"/>
          </a:xfrm>
          <a:prstGeom prst="ellipse">
            <a:avLst/>
          </a:prstGeom>
          <a:solidFill>
            <a:srgbClr val="D85A30"/>
          </a:solidFill>
          <a:ln/>
        </p:spPr>
      </p:sp>
      <p:sp>
        <p:nvSpPr>
          <p:cNvPr id="25" name="Text 23"/>
          <p:cNvSpPr/>
          <p:nvPr/>
        </p:nvSpPr>
        <p:spPr>
          <a:xfrm>
            <a:off x="911428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9095994" y="2816352"/>
            <a:ext cx="209626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and report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9095994" y="3108960"/>
            <a:ext cx="209626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Tickets and analytics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4572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D85A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FLOW — SCREEN 1 OF 4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3152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Admin dashboard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3444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KPIs, revenue trends and recent activity in one view, spanning every Nexzentek product rather than one dashboard per product.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1965960"/>
            <a:ext cx="1051560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22960" y="1965960"/>
            <a:ext cx="1051560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7" name="Shape 5"/>
          <p:cNvSpPr/>
          <p:nvPr/>
        </p:nvSpPr>
        <p:spPr>
          <a:xfrm>
            <a:off x="822960" y="227685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94183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9" name="Shape 7"/>
          <p:cNvSpPr/>
          <p:nvPr/>
        </p:nvSpPr>
        <p:spPr>
          <a:xfrm>
            <a:off x="110642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10" name="Shape 8"/>
          <p:cNvSpPr/>
          <p:nvPr/>
        </p:nvSpPr>
        <p:spPr>
          <a:xfrm>
            <a:off x="127101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11" name="Text 9"/>
          <p:cNvSpPr/>
          <p:nvPr/>
        </p:nvSpPr>
        <p:spPr>
          <a:xfrm>
            <a:off x="1051560" y="2414016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Overview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1051560" y="2825496"/>
            <a:ext cx="2308860" cy="868680"/>
          </a:xfrm>
          <a:prstGeom prst="roundRect">
            <a:avLst>
              <a:gd name="adj" fmla="val 5263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216152" y="2971800"/>
            <a:ext cx="197967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revenue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1216152" y="3209544"/>
            <a:ext cx="197967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$482,900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3634740" y="2825496"/>
            <a:ext cx="2308860" cy="868680"/>
          </a:xfrm>
          <a:prstGeom prst="roundRect">
            <a:avLst>
              <a:gd name="adj" fmla="val 5263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799332" y="2971800"/>
            <a:ext cx="197967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Active customers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799332" y="3209544"/>
            <a:ext cx="197967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1,284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6217920" y="2825496"/>
            <a:ext cx="2308860" cy="868680"/>
          </a:xfrm>
          <a:prstGeom prst="roundRect">
            <a:avLst>
              <a:gd name="adj" fmla="val 5263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382512" y="2971800"/>
            <a:ext cx="197967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Active subscriptions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6382512" y="3209544"/>
            <a:ext cx="197967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1,690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8801100" y="2825496"/>
            <a:ext cx="2308860" cy="868680"/>
          </a:xfrm>
          <a:prstGeom prst="roundRect">
            <a:avLst>
              <a:gd name="adj" fmla="val 5263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965692" y="2971800"/>
            <a:ext cx="197967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tickets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8965692" y="3209544"/>
            <a:ext cx="197967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1051560" y="3968496"/>
            <a:ext cx="6126480" cy="2194560"/>
          </a:xfrm>
          <a:prstGeom prst="roundRect">
            <a:avLst>
              <a:gd name="adj" fmla="val 208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234440" y="4151376"/>
            <a:ext cx="5303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trend — last 12 months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1234440" y="5294376"/>
            <a:ext cx="368808" cy="54864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1676400" y="5157216"/>
            <a:ext cx="368808" cy="68580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2118360" y="5225796"/>
            <a:ext cx="368808" cy="61722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2560320" y="5020056"/>
            <a:ext cx="368808" cy="82296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3002280" y="5088636"/>
            <a:ext cx="368808" cy="75438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3444240" y="4882896"/>
            <a:ext cx="368808" cy="96012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3886200" y="4951476"/>
            <a:ext cx="368808" cy="89154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4328160" y="4814316"/>
            <a:ext cx="368808" cy="102870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4770120" y="4745736"/>
            <a:ext cx="368808" cy="109728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5212080" y="4882896"/>
            <a:ext cx="368808" cy="96012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5654040" y="4677156"/>
            <a:ext cx="368808" cy="1165860"/>
          </a:xfrm>
          <a:prstGeom prst="roundRect">
            <a:avLst>
              <a:gd name="adj" fmla="val 4959"/>
            </a:avLst>
          </a:prstGeom>
          <a:solidFill>
            <a:srgbClr val="EEEDFE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6096000" y="4539996"/>
            <a:ext cx="368808" cy="1303020"/>
          </a:xfrm>
          <a:prstGeom prst="roundRect">
            <a:avLst>
              <a:gd name="adj" fmla="val 4959"/>
            </a:avLst>
          </a:prstGeom>
          <a:solidFill>
            <a:srgbClr val="D85A30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7452360" y="3968496"/>
            <a:ext cx="3657600" cy="2194560"/>
          </a:xfrm>
          <a:prstGeom prst="roundRect">
            <a:avLst>
              <a:gd name="adj" fmla="val 208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7635240" y="4151376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Recent activity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7635240" y="4517136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subscription — Acme Fencing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7635240" y="4901184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Invoice paid — Coastal Retail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7635240" y="528523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ticket opened — Delta Co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4572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D85A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FLOW — SCREEN 2 OF 4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3152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Customers and subscriptions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3444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account, its products, plan tier and status in one filterable table — the same entitlement data that drives what a customer sees on their own dashboard.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1965960"/>
            <a:ext cx="1051560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22960" y="1965960"/>
            <a:ext cx="1051560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7" name="Shape 5"/>
          <p:cNvSpPr/>
          <p:nvPr/>
        </p:nvSpPr>
        <p:spPr>
          <a:xfrm>
            <a:off x="822960" y="227685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94183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9" name="Shape 7"/>
          <p:cNvSpPr/>
          <p:nvPr/>
        </p:nvSpPr>
        <p:spPr>
          <a:xfrm>
            <a:off x="110642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10" name="Shape 8"/>
          <p:cNvSpPr/>
          <p:nvPr/>
        </p:nvSpPr>
        <p:spPr>
          <a:xfrm>
            <a:off x="127101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11" name="Text 9"/>
          <p:cNvSpPr/>
          <p:nvPr/>
        </p:nvSpPr>
        <p:spPr>
          <a:xfrm>
            <a:off x="1051560" y="2414016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Customers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8961120" y="2368296"/>
            <a:ext cx="822960" cy="292608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13" name="Text 11"/>
          <p:cNvSpPr/>
          <p:nvPr/>
        </p:nvSpPr>
        <p:spPr>
          <a:xfrm>
            <a:off x="8961120" y="2368296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Filter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9875520" y="2368296"/>
            <a:ext cx="1234440" cy="292608"/>
          </a:xfrm>
          <a:prstGeom prst="roundRect">
            <a:avLst>
              <a:gd name="adj" fmla="val 50000"/>
            </a:avLst>
          </a:prstGeom>
          <a:solidFill>
            <a:srgbClr val="D85A30"/>
          </a:solidFill>
          <a:ln/>
        </p:spPr>
      </p:sp>
      <p:sp>
        <p:nvSpPr>
          <p:cNvPr id="15" name="Text 13"/>
          <p:cNvSpPr/>
          <p:nvPr/>
        </p:nvSpPr>
        <p:spPr>
          <a:xfrm>
            <a:off x="9875520" y="2368296"/>
            <a:ext cx="12344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 customer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1051560" y="2871216"/>
            <a:ext cx="10058400" cy="365760"/>
          </a:xfrm>
          <a:prstGeom prst="roundRect">
            <a:avLst/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51560" y="2871216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Company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3749040" y="2871216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Products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309360" y="2871216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046720" y="2871216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MRR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9418320" y="2871216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1051560" y="3236976"/>
            <a:ext cx="2560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Acme Fencing Co.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3749040" y="3236976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AFC, Evergreen</a:t>
            </a:r>
            <a:endParaRPr lang="en-US" sz="950" dirty="0"/>
          </a:p>
        </p:txBody>
      </p:sp>
      <p:sp>
        <p:nvSpPr>
          <p:cNvPr id="24" name="Text 22"/>
          <p:cNvSpPr/>
          <p:nvPr/>
        </p:nvSpPr>
        <p:spPr>
          <a:xfrm>
            <a:off x="6309360" y="3236976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Professional</a:t>
            </a:r>
            <a:endParaRPr lang="en-US" sz="950" dirty="0"/>
          </a:p>
        </p:txBody>
      </p:sp>
      <p:sp>
        <p:nvSpPr>
          <p:cNvPr id="25" name="Text 23"/>
          <p:cNvSpPr/>
          <p:nvPr/>
        </p:nvSpPr>
        <p:spPr>
          <a:xfrm>
            <a:off x="8046720" y="3236976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$178</a:t>
            </a:r>
            <a:endParaRPr lang="en-US" sz="950" dirty="0"/>
          </a:p>
        </p:txBody>
      </p:sp>
      <p:sp>
        <p:nvSpPr>
          <p:cNvPr id="26" name="Shape 24"/>
          <p:cNvSpPr/>
          <p:nvPr/>
        </p:nvSpPr>
        <p:spPr>
          <a:xfrm>
            <a:off x="9418320" y="3291840"/>
            <a:ext cx="1005840" cy="256032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27" name="Text 25"/>
          <p:cNvSpPr/>
          <p:nvPr/>
        </p:nvSpPr>
        <p:spPr>
          <a:xfrm>
            <a:off x="9418320" y="3291840"/>
            <a:ext cx="1005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6399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Active</a:t>
            </a:r>
            <a:endParaRPr lang="en-US" sz="850" dirty="0"/>
          </a:p>
        </p:txBody>
      </p:sp>
      <p:sp>
        <p:nvSpPr>
          <p:cNvPr id="28" name="Shape 26"/>
          <p:cNvSpPr/>
          <p:nvPr/>
        </p:nvSpPr>
        <p:spPr>
          <a:xfrm>
            <a:off x="1051560" y="3621024"/>
            <a:ext cx="10058400" cy="384048"/>
          </a:xfrm>
          <a:prstGeom prst="roundRect">
            <a:avLst/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51560" y="3621024"/>
            <a:ext cx="2560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Coastal Retail Group</a:t>
            </a:r>
            <a:endParaRPr lang="en-US" sz="950" dirty="0"/>
          </a:p>
        </p:txBody>
      </p:sp>
      <p:sp>
        <p:nvSpPr>
          <p:cNvPr id="30" name="Text 28"/>
          <p:cNvSpPr/>
          <p:nvPr/>
        </p:nvSpPr>
        <p:spPr>
          <a:xfrm>
            <a:off x="3749040" y="3621024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Evergreen</a:t>
            </a:r>
            <a:endParaRPr lang="en-US" sz="950" dirty="0"/>
          </a:p>
        </p:txBody>
      </p:sp>
      <p:sp>
        <p:nvSpPr>
          <p:cNvPr id="31" name="Text 29"/>
          <p:cNvSpPr/>
          <p:nvPr/>
        </p:nvSpPr>
        <p:spPr>
          <a:xfrm>
            <a:off x="6309360" y="3621024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950" dirty="0"/>
          </a:p>
        </p:txBody>
      </p:sp>
      <p:sp>
        <p:nvSpPr>
          <p:cNvPr id="32" name="Text 30"/>
          <p:cNvSpPr/>
          <p:nvPr/>
        </p:nvSpPr>
        <p:spPr>
          <a:xfrm>
            <a:off x="8046720" y="3621024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$420</a:t>
            </a:r>
            <a:endParaRPr lang="en-US" sz="950" dirty="0"/>
          </a:p>
        </p:txBody>
      </p:sp>
      <p:sp>
        <p:nvSpPr>
          <p:cNvPr id="33" name="Shape 31"/>
          <p:cNvSpPr/>
          <p:nvPr/>
        </p:nvSpPr>
        <p:spPr>
          <a:xfrm>
            <a:off x="9418320" y="3675888"/>
            <a:ext cx="1005840" cy="256032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34" name="Text 32"/>
          <p:cNvSpPr/>
          <p:nvPr/>
        </p:nvSpPr>
        <p:spPr>
          <a:xfrm>
            <a:off x="9418320" y="3675888"/>
            <a:ext cx="1005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6399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Active</a:t>
            </a:r>
            <a:endParaRPr lang="en-US" sz="850" dirty="0"/>
          </a:p>
        </p:txBody>
      </p:sp>
      <p:sp>
        <p:nvSpPr>
          <p:cNvPr id="35" name="Text 33"/>
          <p:cNvSpPr/>
          <p:nvPr/>
        </p:nvSpPr>
        <p:spPr>
          <a:xfrm>
            <a:off x="1051560" y="4005072"/>
            <a:ext cx="2560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Delta Contracting</a:t>
            </a:r>
            <a:endParaRPr lang="en-US" sz="950" dirty="0"/>
          </a:p>
        </p:txBody>
      </p:sp>
      <p:sp>
        <p:nvSpPr>
          <p:cNvPr id="36" name="Text 34"/>
          <p:cNvSpPr/>
          <p:nvPr/>
        </p:nvSpPr>
        <p:spPr>
          <a:xfrm>
            <a:off x="3749040" y="4005072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AFC</a:t>
            </a:r>
            <a:endParaRPr lang="en-US" sz="950" dirty="0"/>
          </a:p>
        </p:txBody>
      </p:sp>
      <p:sp>
        <p:nvSpPr>
          <p:cNvPr id="37" name="Text 35"/>
          <p:cNvSpPr/>
          <p:nvPr/>
        </p:nvSpPr>
        <p:spPr>
          <a:xfrm>
            <a:off x="6309360" y="4005072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</a:t>
            </a:r>
            <a:endParaRPr lang="en-US" sz="950" dirty="0"/>
          </a:p>
        </p:txBody>
      </p:sp>
      <p:sp>
        <p:nvSpPr>
          <p:cNvPr id="38" name="Text 36"/>
          <p:cNvSpPr/>
          <p:nvPr/>
        </p:nvSpPr>
        <p:spPr>
          <a:xfrm>
            <a:off x="8046720" y="4005072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$39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9418320" y="4059936"/>
            <a:ext cx="1005840" cy="256032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40" name="Text 38"/>
          <p:cNvSpPr/>
          <p:nvPr/>
        </p:nvSpPr>
        <p:spPr>
          <a:xfrm>
            <a:off x="9418320" y="4059936"/>
            <a:ext cx="1005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BA75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Past due</a:t>
            </a:r>
            <a:endParaRPr lang="en-US" sz="850" dirty="0"/>
          </a:p>
        </p:txBody>
      </p:sp>
      <p:sp>
        <p:nvSpPr>
          <p:cNvPr id="41" name="Shape 39"/>
          <p:cNvSpPr/>
          <p:nvPr/>
        </p:nvSpPr>
        <p:spPr>
          <a:xfrm>
            <a:off x="1051560" y="4389120"/>
            <a:ext cx="10058400" cy="384048"/>
          </a:xfrm>
          <a:prstGeom prst="roundRect">
            <a:avLst/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1051560" y="4389120"/>
            <a:ext cx="2560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Northwind Supply</a:t>
            </a:r>
            <a:endParaRPr lang="en-US" sz="950" dirty="0"/>
          </a:p>
        </p:txBody>
      </p:sp>
      <p:sp>
        <p:nvSpPr>
          <p:cNvPr id="43" name="Text 41"/>
          <p:cNvSpPr/>
          <p:nvPr/>
        </p:nvSpPr>
        <p:spPr>
          <a:xfrm>
            <a:off x="3749040" y="4389120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Evergreen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6309360" y="4389120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Professional</a:t>
            </a:r>
            <a:endParaRPr lang="en-US" sz="950" dirty="0"/>
          </a:p>
        </p:txBody>
      </p:sp>
      <p:sp>
        <p:nvSpPr>
          <p:cNvPr id="45" name="Text 43"/>
          <p:cNvSpPr/>
          <p:nvPr/>
        </p:nvSpPr>
        <p:spPr>
          <a:xfrm>
            <a:off x="8046720" y="4389120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$99</a:t>
            </a:r>
            <a:endParaRPr lang="en-US" sz="950" dirty="0"/>
          </a:p>
        </p:txBody>
      </p:sp>
      <p:sp>
        <p:nvSpPr>
          <p:cNvPr id="46" name="Shape 44"/>
          <p:cNvSpPr/>
          <p:nvPr/>
        </p:nvSpPr>
        <p:spPr>
          <a:xfrm>
            <a:off x="9418320" y="4443984"/>
            <a:ext cx="1005840" cy="256032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47" name="Text 45"/>
          <p:cNvSpPr/>
          <p:nvPr/>
        </p:nvSpPr>
        <p:spPr>
          <a:xfrm>
            <a:off x="9418320" y="4443984"/>
            <a:ext cx="1005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6399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Active</a:t>
            </a:r>
            <a:endParaRPr lang="en-US" sz="850" dirty="0"/>
          </a:p>
        </p:txBody>
      </p:sp>
      <p:sp>
        <p:nvSpPr>
          <p:cNvPr id="48" name="Text 46"/>
          <p:cNvSpPr/>
          <p:nvPr/>
        </p:nvSpPr>
        <p:spPr>
          <a:xfrm>
            <a:off x="1051560" y="4773168"/>
            <a:ext cx="25603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Prairie Fence Works</a:t>
            </a:r>
            <a:endParaRPr lang="en-US" sz="950" dirty="0"/>
          </a:p>
        </p:txBody>
      </p:sp>
      <p:sp>
        <p:nvSpPr>
          <p:cNvPr id="49" name="Text 47"/>
          <p:cNvSpPr/>
          <p:nvPr/>
        </p:nvSpPr>
        <p:spPr>
          <a:xfrm>
            <a:off x="3749040" y="4773168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AFC</a:t>
            </a:r>
            <a:endParaRPr lang="en-US" sz="950" dirty="0"/>
          </a:p>
        </p:txBody>
      </p:sp>
      <p:sp>
        <p:nvSpPr>
          <p:cNvPr id="50" name="Text 48"/>
          <p:cNvSpPr/>
          <p:nvPr/>
        </p:nvSpPr>
        <p:spPr>
          <a:xfrm>
            <a:off x="6309360" y="4773168"/>
            <a:ext cx="15544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Trial</a:t>
            </a:r>
            <a:endParaRPr lang="en-US" sz="950" dirty="0"/>
          </a:p>
        </p:txBody>
      </p:sp>
      <p:sp>
        <p:nvSpPr>
          <p:cNvPr id="51" name="Text 49"/>
          <p:cNvSpPr/>
          <p:nvPr/>
        </p:nvSpPr>
        <p:spPr>
          <a:xfrm>
            <a:off x="8046720" y="4773168"/>
            <a:ext cx="1188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$0</a:t>
            </a:r>
            <a:endParaRPr lang="en-US" sz="950" dirty="0"/>
          </a:p>
        </p:txBody>
      </p:sp>
      <p:sp>
        <p:nvSpPr>
          <p:cNvPr id="52" name="Shape 50"/>
          <p:cNvSpPr/>
          <p:nvPr/>
        </p:nvSpPr>
        <p:spPr>
          <a:xfrm>
            <a:off x="9418320" y="4828032"/>
            <a:ext cx="1005840" cy="256032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53" name="Text 51"/>
          <p:cNvSpPr/>
          <p:nvPr/>
        </p:nvSpPr>
        <p:spPr>
          <a:xfrm>
            <a:off x="9418320" y="4828032"/>
            <a:ext cx="1005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5F5E5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Trialing</a:t>
            </a:r>
            <a:endParaRPr lang="en-US" sz="850" dirty="0"/>
          </a:p>
        </p:txBody>
      </p:sp>
      <p:sp>
        <p:nvSpPr>
          <p:cNvPr id="54" name="Text 52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4572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D85A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FLOW — SCREEN 3 OF 4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3152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Billing, invoices and support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3444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Payments, invoices and support tickets stay in the same operational hub as customer and subscription data — no separate system to reconcile.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1965960"/>
            <a:ext cx="507492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22960" y="1965960"/>
            <a:ext cx="507492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7" name="Shape 5"/>
          <p:cNvSpPr/>
          <p:nvPr/>
        </p:nvSpPr>
        <p:spPr>
          <a:xfrm>
            <a:off x="822960" y="2276856"/>
            <a:ext cx="507492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94183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9" name="Shape 7"/>
          <p:cNvSpPr/>
          <p:nvPr/>
        </p:nvSpPr>
        <p:spPr>
          <a:xfrm>
            <a:off x="110642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10" name="Shape 8"/>
          <p:cNvSpPr/>
          <p:nvPr/>
        </p:nvSpPr>
        <p:spPr>
          <a:xfrm>
            <a:off x="127101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11" name="Text 9"/>
          <p:cNvSpPr/>
          <p:nvPr/>
        </p:nvSpPr>
        <p:spPr>
          <a:xfrm>
            <a:off x="1051560" y="2414016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Invoices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1051560" y="2825496"/>
            <a:ext cx="4617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188720" y="2880360"/>
            <a:ext cx="1188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INV-10422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1188720" y="3099816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8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Acme Fencing Co.</a:t>
            </a:r>
            <a:endParaRPr lang="en-US" sz="850" dirty="0"/>
          </a:p>
        </p:txBody>
      </p:sp>
      <p:sp>
        <p:nvSpPr>
          <p:cNvPr id="15" name="Text 13"/>
          <p:cNvSpPr/>
          <p:nvPr/>
        </p:nvSpPr>
        <p:spPr>
          <a:xfrm>
            <a:off x="4160520" y="2880360"/>
            <a:ext cx="822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$178.00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4480560" y="3099816"/>
            <a:ext cx="1005840" cy="201168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17" name="Text 15"/>
          <p:cNvSpPr/>
          <p:nvPr/>
        </p:nvSpPr>
        <p:spPr>
          <a:xfrm>
            <a:off x="4480560" y="3099816"/>
            <a:ext cx="1005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6399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Paid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1051560" y="3447288"/>
            <a:ext cx="4617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1188720" y="3502152"/>
            <a:ext cx="1188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INV-10421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1188720" y="3721608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8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Coastal Retail</a:t>
            </a:r>
            <a:endParaRPr lang="en-US" sz="850" dirty="0"/>
          </a:p>
        </p:txBody>
      </p:sp>
      <p:sp>
        <p:nvSpPr>
          <p:cNvPr id="21" name="Text 19"/>
          <p:cNvSpPr/>
          <p:nvPr/>
        </p:nvSpPr>
        <p:spPr>
          <a:xfrm>
            <a:off x="4160520" y="3502152"/>
            <a:ext cx="822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$420.00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4480560" y="3721608"/>
            <a:ext cx="1005840" cy="201168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23" name="Text 21"/>
          <p:cNvSpPr/>
          <p:nvPr/>
        </p:nvSpPr>
        <p:spPr>
          <a:xfrm>
            <a:off x="4480560" y="3721608"/>
            <a:ext cx="1005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6399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Paid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1051560" y="4069080"/>
            <a:ext cx="4617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188720" y="4123944"/>
            <a:ext cx="1188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INV-10420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1188720" y="4343400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8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Delta Contracting</a:t>
            </a:r>
            <a:endParaRPr lang="en-US" sz="850" dirty="0"/>
          </a:p>
        </p:txBody>
      </p:sp>
      <p:sp>
        <p:nvSpPr>
          <p:cNvPr id="27" name="Text 25"/>
          <p:cNvSpPr/>
          <p:nvPr/>
        </p:nvSpPr>
        <p:spPr>
          <a:xfrm>
            <a:off x="4160520" y="4123944"/>
            <a:ext cx="822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$39.00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4480560" y="4343400"/>
            <a:ext cx="1005840" cy="201168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29" name="Text 27"/>
          <p:cNvSpPr/>
          <p:nvPr/>
        </p:nvSpPr>
        <p:spPr>
          <a:xfrm>
            <a:off x="4480560" y="4343400"/>
            <a:ext cx="1005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E24B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Overdue</a:t>
            </a:r>
            <a:endParaRPr lang="en-US" sz="850" dirty="0"/>
          </a:p>
        </p:txBody>
      </p:sp>
      <p:sp>
        <p:nvSpPr>
          <p:cNvPr id="30" name="Shape 28"/>
          <p:cNvSpPr/>
          <p:nvPr/>
        </p:nvSpPr>
        <p:spPr>
          <a:xfrm>
            <a:off x="6263640" y="1965960"/>
            <a:ext cx="507492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6263640" y="1965960"/>
            <a:ext cx="507492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2" name="Shape 30"/>
          <p:cNvSpPr/>
          <p:nvPr/>
        </p:nvSpPr>
        <p:spPr>
          <a:xfrm>
            <a:off x="6263640" y="2276856"/>
            <a:ext cx="507492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638251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34" name="Shape 32"/>
          <p:cNvSpPr/>
          <p:nvPr/>
        </p:nvSpPr>
        <p:spPr>
          <a:xfrm>
            <a:off x="654710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35" name="Shape 33"/>
          <p:cNvSpPr/>
          <p:nvPr/>
        </p:nvSpPr>
        <p:spPr>
          <a:xfrm>
            <a:off x="671169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36" name="Text 34"/>
          <p:cNvSpPr/>
          <p:nvPr/>
        </p:nvSpPr>
        <p:spPr>
          <a:xfrm>
            <a:off x="6492240" y="2414016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tickets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6492240" y="2825496"/>
            <a:ext cx="4617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6629400" y="2880360"/>
            <a:ext cx="33375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#4821  Cannot sync AFC schedule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6629400" y="3099816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8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Nexzentek support queue</a:t>
            </a:r>
            <a:endParaRPr lang="en-US" sz="850" dirty="0"/>
          </a:p>
        </p:txBody>
      </p:sp>
      <p:sp>
        <p:nvSpPr>
          <p:cNvPr id="40" name="Shape 38"/>
          <p:cNvSpPr/>
          <p:nvPr/>
        </p:nvSpPr>
        <p:spPr>
          <a:xfrm>
            <a:off x="9921240" y="2971800"/>
            <a:ext cx="1005840" cy="201168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41" name="Text 39"/>
          <p:cNvSpPr/>
          <p:nvPr/>
        </p:nvSpPr>
        <p:spPr>
          <a:xfrm>
            <a:off x="9921240" y="2971800"/>
            <a:ext cx="1005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BA751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</a:t>
            </a:r>
            <a:endParaRPr lang="en-US" sz="850" dirty="0"/>
          </a:p>
        </p:txBody>
      </p:sp>
      <p:sp>
        <p:nvSpPr>
          <p:cNvPr id="42" name="Shape 40"/>
          <p:cNvSpPr/>
          <p:nvPr/>
        </p:nvSpPr>
        <p:spPr>
          <a:xfrm>
            <a:off x="6492240" y="3447288"/>
            <a:ext cx="4617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6629400" y="3502152"/>
            <a:ext cx="33375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#4819  Refund request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6629400" y="3721608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8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Nexzentek support queue</a:t>
            </a:r>
            <a:endParaRPr lang="en-US" sz="850" dirty="0"/>
          </a:p>
        </p:txBody>
      </p:sp>
      <p:sp>
        <p:nvSpPr>
          <p:cNvPr id="45" name="Shape 43"/>
          <p:cNvSpPr/>
          <p:nvPr/>
        </p:nvSpPr>
        <p:spPr>
          <a:xfrm>
            <a:off x="9921240" y="3593592"/>
            <a:ext cx="1005840" cy="201168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46" name="Text 44"/>
          <p:cNvSpPr/>
          <p:nvPr/>
        </p:nvSpPr>
        <p:spPr>
          <a:xfrm>
            <a:off x="9921240" y="3593592"/>
            <a:ext cx="1005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progress</a:t>
            </a:r>
            <a:endParaRPr lang="en-US" sz="850" dirty="0"/>
          </a:p>
        </p:txBody>
      </p:sp>
      <p:sp>
        <p:nvSpPr>
          <p:cNvPr id="47" name="Shape 45"/>
          <p:cNvSpPr/>
          <p:nvPr/>
        </p:nvSpPr>
        <p:spPr>
          <a:xfrm>
            <a:off x="6492240" y="4069080"/>
            <a:ext cx="4617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6629400" y="4123944"/>
            <a:ext cx="33375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#4815  Add team seat</a:t>
            </a:r>
            <a:endParaRPr lang="en-US" sz="900" dirty="0"/>
          </a:p>
        </p:txBody>
      </p:sp>
      <p:sp>
        <p:nvSpPr>
          <p:cNvPr id="49" name="Text 47"/>
          <p:cNvSpPr/>
          <p:nvPr/>
        </p:nvSpPr>
        <p:spPr>
          <a:xfrm>
            <a:off x="6629400" y="4343400"/>
            <a:ext cx="21945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8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Nexzentek support queue</a:t>
            </a:r>
            <a:endParaRPr lang="en-US" sz="850" dirty="0"/>
          </a:p>
        </p:txBody>
      </p:sp>
      <p:sp>
        <p:nvSpPr>
          <p:cNvPr id="50" name="Shape 48"/>
          <p:cNvSpPr/>
          <p:nvPr/>
        </p:nvSpPr>
        <p:spPr>
          <a:xfrm>
            <a:off x="9921240" y="4215384"/>
            <a:ext cx="1005840" cy="201168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51" name="Text 49"/>
          <p:cNvSpPr/>
          <p:nvPr/>
        </p:nvSpPr>
        <p:spPr>
          <a:xfrm>
            <a:off x="9921240" y="4215384"/>
            <a:ext cx="1005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6399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Resolved</a:t>
            </a:r>
            <a:endParaRPr lang="en-US" sz="850" dirty="0"/>
          </a:p>
        </p:txBody>
      </p:sp>
      <p:sp>
        <p:nvSpPr>
          <p:cNvPr id="52" name="Text 50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</a:t>
            </a:r>
            <a:endParaRPr lang="en-US" sz="1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LOOKING AHEAD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7724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Built so the next product is a config, not a rebuild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8016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same entitlement model that lets a customer buy AFC later without a new account is what lets Nexzentek launch a fourth, fifth, or sixth product without redesigning the platform.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2148840"/>
            <a:ext cx="5074920" cy="1920240"/>
          </a:xfrm>
          <a:prstGeom prst="roundRect">
            <a:avLst>
              <a:gd name="adj" fmla="val 2381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97280" y="2377440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entitlement model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1097280" y="2770632"/>
            <a:ext cx="45262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product is a config object attached to a company record — not a bespoke integration.</a:t>
            </a:r>
            <a:endParaRPr lang="en-US" sz="1050" dirty="0"/>
          </a:p>
        </p:txBody>
      </p:sp>
      <p:sp>
        <p:nvSpPr>
          <p:cNvPr id="8" name="Shape 6"/>
          <p:cNvSpPr/>
          <p:nvPr/>
        </p:nvSpPr>
        <p:spPr>
          <a:xfrm>
            <a:off x="6217920" y="2148840"/>
            <a:ext cx="5074920" cy="1920240"/>
          </a:xfrm>
          <a:prstGeom prst="roundRect">
            <a:avLst>
              <a:gd name="adj" fmla="val 2381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92240" y="2377440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Shared shell, owned workspace</a:t>
            </a:r>
            <a:endParaRPr lang="en-US" sz="1350" dirty="0"/>
          </a:p>
        </p:txBody>
      </p:sp>
      <p:sp>
        <p:nvSpPr>
          <p:cNvPr id="10" name="Text 8"/>
          <p:cNvSpPr/>
          <p:nvPr/>
        </p:nvSpPr>
        <p:spPr>
          <a:xfrm>
            <a:off x="6492240" y="2770632"/>
            <a:ext cx="45262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Nav, billing and auth are shared; each product keeps its own internal experience.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822960" y="4343400"/>
            <a:ext cx="5074920" cy="1920240"/>
          </a:xfrm>
          <a:prstGeom prst="roundRect">
            <a:avLst>
              <a:gd name="adj" fmla="val 2381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97280" y="4572000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Catalog drives everything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1097280" y="4965192"/>
            <a:ext cx="45262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same product and plan data feeds the public site, checkout and admin — authored once.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6217920" y="4343400"/>
            <a:ext cx="5074920" cy="1920240"/>
          </a:xfrm>
          <a:prstGeom prst="roundRect">
            <a:avLst>
              <a:gd name="adj" fmla="val 2381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92240" y="4572000"/>
            <a:ext cx="4526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Consolidated billing by default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6492240" y="4965192"/>
            <a:ext cx="452628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products add line items to an existing invoice, not a new subscription.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</a:t>
            </a:r>
            <a:endParaRPr lang="en-US" sz="1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STEPS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7724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Proposed path to first release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822960" y="2286000"/>
            <a:ext cx="238887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98755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6" name="Text 4"/>
          <p:cNvSpPr/>
          <p:nvPr/>
        </p:nvSpPr>
        <p:spPr>
          <a:xfrm>
            <a:off x="98755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969264" y="2816352"/>
            <a:ext cx="209626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Validate flows</a:t>
            </a:r>
            <a:endParaRPr lang="en-US" sz="1150" dirty="0"/>
          </a:p>
        </p:txBody>
      </p:sp>
      <p:sp>
        <p:nvSpPr>
          <p:cNvPr id="8" name="Text 6"/>
          <p:cNvSpPr/>
          <p:nvPr/>
        </p:nvSpPr>
        <p:spPr>
          <a:xfrm>
            <a:off x="969264" y="3108960"/>
            <a:ext cx="209626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this deck, confirm scope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21183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3531870" y="2286000"/>
            <a:ext cx="238887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69646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12" name="Text 10"/>
          <p:cNvSpPr/>
          <p:nvPr/>
        </p:nvSpPr>
        <p:spPr>
          <a:xfrm>
            <a:off x="369646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3678174" y="2816352"/>
            <a:ext cx="209626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Detailed UI design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3678174" y="3108960"/>
            <a:ext cx="209626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High-fidelity screens per module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592074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240780" y="2286000"/>
            <a:ext cx="238887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40537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18" name="Text 16"/>
          <p:cNvSpPr/>
          <p:nvPr/>
        </p:nvSpPr>
        <p:spPr>
          <a:xfrm>
            <a:off x="640537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6387084" y="2816352"/>
            <a:ext cx="209626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core platform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6387084" y="3108960"/>
            <a:ext cx="209626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Auth, entitlements, billing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862965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8949690" y="2286000"/>
            <a:ext cx="238887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911428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24" name="Text 22"/>
          <p:cNvSpPr/>
          <p:nvPr/>
        </p:nvSpPr>
        <p:spPr>
          <a:xfrm>
            <a:off x="911428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9095994" y="2816352"/>
            <a:ext cx="209626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Launch first product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9095994" y="3108960"/>
            <a:ext cx="209626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Evergreen or AFC, then expand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822960" y="411480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Recommendation: validate the information architecture and these flows with stakeholders before moving into high-fidelity UI, since changes here are cheap now and expensive later.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</a:t>
            </a:r>
            <a:endParaRPr lang="en-US" sz="1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26215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oundRect">
            <a:avLst/>
          </a:prstGeom>
          <a:solidFill>
            <a:srgbClr val="26215C"/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743200"/>
            <a:ext cx="9144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Questions and discussion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822960" y="3520440"/>
            <a:ext cx="9144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Nexzentek — one company, multiple products, one platform.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77240"/>
            <a:ext cx="9144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we'll walk through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828800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822960" y="1828800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822960" y="1828800"/>
            <a:ext cx="731520" cy="502920"/>
          </a:xfrm>
          <a:prstGeom prst="rect">
            <a:avLst/>
          </a:prstGeom>
          <a:solidFill>
            <a:srgbClr val="EEEDFE"/>
          </a:solidFill>
          <a:ln/>
        </p:spPr>
      </p:sp>
      <p:sp>
        <p:nvSpPr>
          <p:cNvPr id="7" name="Text 5"/>
          <p:cNvSpPr/>
          <p:nvPr/>
        </p:nvSpPr>
        <p:spPr>
          <a:xfrm>
            <a:off x="822960" y="1828800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783080" y="1801368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5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Vision and business problem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1783080" y="2121408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one platform instead of five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822960" y="2487168"/>
            <a:ext cx="896112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2960" y="2633472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822960" y="2633472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2000" dirty="0"/>
          </a:p>
        </p:txBody>
      </p:sp>
      <p:sp>
        <p:nvSpPr>
          <p:cNvPr id="13" name="Shape 11"/>
          <p:cNvSpPr/>
          <p:nvPr/>
        </p:nvSpPr>
        <p:spPr>
          <a:xfrm>
            <a:off x="822960" y="2633472"/>
            <a:ext cx="731520" cy="502920"/>
          </a:xfrm>
          <a:prstGeom prst="rect">
            <a:avLst/>
          </a:prstGeom>
          <a:solidFill>
            <a:srgbClr val="EEEDFE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2633472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783080" y="2606040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5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Platform architecture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1783080" y="2926080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four zones that make up the ecosystem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822960" y="3291840"/>
            <a:ext cx="896112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22960" y="3438144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822960" y="3438144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2000" dirty="0"/>
          </a:p>
        </p:txBody>
      </p:sp>
      <p:sp>
        <p:nvSpPr>
          <p:cNvPr id="20" name="Shape 18"/>
          <p:cNvSpPr/>
          <p:nvPr/>
        </p:nvSpPr>
        <p:spPr>
          <a:xfrm>
            <a:off x="822960" y="3438144"/>
            <a:ext cx="731520" cy="502920"/>
          </a:xfrm>
          <a:prstGeom prst="rect">
            <a:avLst/>
          </a:prstGeom>
          <a:solidFill>
            <a:srgbClr val="EEEDFE"/>
          </a:solidFill>
          <a:ln/>
        </p:spPr>
      </p:sp>
      <p:sp>
        <p:nvSpPr>
          <p:cNvPr id="21" name="Text 19"/>
          <p:cNvSpPr/>
          <p:nvPr/>
        </p:nvSpPr>
        <p:spPr>
          <a:xfrm>
            <a:off x="822960" y="3438144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1783080" y="3410712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5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flow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1783080" y="3730752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Discovery through checkout to first login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822960" y="4096512"/>
            <a:ext cx="896112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822960" y="4242816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2000" dirty="0"/>
          </a:p>
        </p:txBody>
      </p:sp>
      <p:sp>
        <p:nvSpPr>
          <p:cNvPr id="26" name="Text 24"/>
          <p:cNvSpPr/>
          <p:nvPr/>
        </p:nvSpPr>
        <p:spPr>
          <a:xfrm>
            <a:off x="822960" y="4242816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2000" dirty="0"/>
          </a:p>
        </p:txBody>
      </p:sp>
      <p:sp>
        <p:nvSpPr>
          <p:cNvPr id="27" name="Shape 25"/>
          <p:cNvSpPr/>
          <p:nvPr/>
        </p:nvSpPr>
        <p:spPr>
          <a:xfrm>
            <a:off x="822960" y="4242816"/>
            <a:ext cx="731520" cy="502920"/>
          </a:xfrm>
          <a:prstGeom prst="rect">
            <a:avLst/>
          </a:prstGeom>
          <a:solidFill>
            <a:srgbClr val="EEEDFE"/>
          </a:solidFill>
          <a:ln/>
        </p:spPr>
      </p:sp>
      <p:sp>
        <p:nvSpPr>
          <p:cNvPr id="28" name="Text 26"/>
          <p:cNvSpPr/>
          <p:nvPr/>
        </p:nvSpPr>
        <p:spPr>
          <a:xfrm>
            <a:off x="822960" y="4242816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1783080" y="4215384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5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flow</a:t>
            </a:r>
            <a:endParaRPr lang="en-US" sz="1500" dirty="0"/>
          </a:p>
        </p:txBody>
      </p:sp>
      <p:sp>
        <p:nvSpPr>
          <p:cNvPr id="30" name="Text 28"/>
          <p:cNvSpPr/>
          <p:nvPr/>
        </p:nvSpPr>
        <p:spPr>
          <a:xfrm>
            <a:off x="1783080" y="4535424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Nexzentek runs the business day to day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822960" y="4901184"/>
            <a:ext cx="896112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822960" y="5047488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2000" dirty="0"/>
          </a:p>
        </p:txBody>
      </p:sp>
      <p:sp>
        <p:nvSpPr>
          <p:cNvPr id="33" name="Text 31"/>
          <p:cNvSpPr/>
          <p:nvPr/>
        </p:nvSpPr>
        <p:spPr>
          <a:xfrm>
            <a:off x="822960" y="5047488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2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2000" dirty="0"/>
          </a:p>
        </p:txBody>
      </p:sp>
      <p:sp>
        <p:nvSpPr>
          <p:cNvPr id="34" name="Shape 32"/>
          <p:cNvSpPr/>
          <p:nvPr/>
        </p:nvSpPr>
        <p:spPr>
          <a:xfrm>
            <a:off x="822960" y="5047488"/>
            <a:ext cx="731520" cy="502920"/>
          </a:xfrm>
          <a:prstGeom prst="rect">
            <a:avLst/>
          </a:prstGeom>
          <a:solidFill>
            <a:srgbClr val="EEEDFE"/>
          </a:solidFill>
          <a:ln/>
        </p:spPr>
      </p:sp>
      <p:sp>
        <p:nvSpPr>
          <p:cNvPr id="35" name="Text 33"/>
          <p:cNvSpPr/>
          <p:nvPr/>
        </p:nvSpPr>
        <p:spPr>
          <a:xfrm>
            <a:off x="822960" y="5047488"/>
            <a:ext cx="731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1783080" y="5020056"/>
            <a:ext cx="6400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5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Roadmap</a:t>
            </a:r>
            <a:endParaRPr lang="en-US" sz="1500" dirty="0"/>
          </a:p>
        </p:txBody>
      </p:sp>
      <p:sp>
        <p:nvSpPr>
          <p:cNvPr id="37" name="Text 35"/>
          <p:cNvSpPr/>
          <p:nvPr/>
        </p:nvSpPr>
        <p:spPr>
          <a:xfrm>
            <a:off x="1783080" y="5340096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ships first and how it scales</a:t>
            </a:r>
            <a:endParaRPr lang="en-US" sz="1100" dirty="0"/>
          </a:p>
        </p:txBody>
      </p:sp>
      <p:sp>
        <p:nvSpPr>
          <p:cNvPr id="38" name="Shape 36"/>
          <p:cNvSpPr/>
          <p:nvPr/>
        </p:nvSpPr>
        <p:spPr>
          <a:xfrm>
            <a:off x="822960" y="5705856"/>
            <a:ext cx="896112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VISION AND BUSINESS PROBLEM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7724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Fragmentation today, one platform going forward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8016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Nexzentek develops several business applications. Today each behaves like its own company — separate logins, invoices, and support. The ecosystem unifies them.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2148840"/>
            <a:ext cx="5074920" cy="4114800"/>
          </a:xfrm>
          <a:prstGeom prst="roundRect">
            <a:avLst>
              <a:gd name="adj" fmla="val 1111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143000" y="2404872"/>
            <a:ext cx="4434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TODAY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1143000" y="2679192"/>
            <a:ext cx="4434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Fragmented experience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1143000" y="3255264"/>
            <a:ext cx="82296" cy="82296"/>
          </a:xfrm>
          <a:prstGeom prst="ellipse">
            <a:avLst/>
          </a:prstGeom>
          <a:solidFill>
            <a:srgbClr val="D85A30"/>
          </a:solidFill>
          <a:ln/>
        </p:spPr>
      </p:sp>
      <p:sp>
        <p:nvSpPr>
          <p:cNvPr id="9" name="Text 7"/>
          <p:cNvSpPr/>
          <p:nvPr/>
        </p:nvSpPr>
        <p:spPr>
          <a:xfrm>
            <a:off x="1371600" y="3154680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Separate websites and logins per product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1143000" y="3858768"/>
            <a:ext cx="82296" cy="82296"/>
          </a:xfrm>
          <a:prstGeom prst="ellipse">
            <a:avLst/>
          </a:prstGeom>
          <a:solidFill>
            <a:srgbClr val="D85A30"/>
          </a:solidFill>
          <a:ln/>
        </p:spPr>
      </p:sp>
      <p:sp>
        <p:nvSpPr>
          <p:cNvPr id="11" name="Text 9"/>
          <p:cNvSpPr/>
          <p:nvPr/>
        </p:nvSpPr>
        <p:spPr>
          <a:xfrm>
            <a:off x="1371600" y="3758184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Multiple invoices and billing relationships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1143000" y="4462272"/>
            <a:ext cx="82296" cy="82296"/>
          </a:xfrm>
          <a:prstGeom prst="ellipse">
            <a:avLst/>
          </a:prstGeom>
          <a:solidFill>
            <a:srgbClr val="D85A30"/>
          </a:solidFill>
          <a:ln/>
        </p:spPr>
      </p:sp>
      <p:sp>
        <p:nvSpPr>
          <p:cNvPr id="13" name="Text 11"/>
          <p:cNvSpPr/>
          <p:nvPr/>
        </p:nvSpPr>
        <p:spPr>
          <a:xfrm>
            <a:off x="1371600" y="4361688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visibility into a customer's full footprint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1143000" y="5065776"/>
            <a:ext cx="82296" cy="82296"/>
          </a:xfrm>
          <a:prstGeom prst="ellipse">
            <a:avLst/>
          </a:prstGeom>
          <a:solidFill>
            <a:srgbClr val="D85A30"/>
          </a:solidFill>
          <a:ln/>
        </p:spPr>
      </p:sp>
      <p:sp>
        <p:nvSpPr>
          <p:cNvPr id="15" name="Text 13"/>
          <p:cNvSpPr/>
          <p:nvPr/>
        </p:nvSpPr>
        <p:spPr>
          <a:xfrm>
            <a:off x="1371600" y="4965192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Manual account setup after each sale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1143000" y="5669280"/>
            <a:ext cx="82296" cy="82296"/>
          </a:xfrm>
          <a:prstGeom prst="ellipse">
            <a:avLst/>
          </a:prstGeom>
          <a:solidFill>
            <a:srgbClr val="D85A30"/>
          </a:solidFill>
          <a:ln/>
        </p:spPr>
      </p:sp>
      <p:sp>
        <p:nvSpPr>
          <p:cNvPr id="17" name="Text 15"/>
          <p:cNvSpPr/>
          <p:nvPr/>
        </p:nvSpPr>
        <p:spPr>
          <a:xfrm>
            <a:off x="1371600" y="5568696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 and analytics split across tools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6217920" y="2148840"/>
            <a:ext cx="5074920" cy="4114800"/>
          </a:xfrm>
          <a:prstGeom prst="roundRect">
            <a:avLst>
              <a:gd name="adj" fmla="val 1111"/>
            </a:avLst>
          </a:prstGeom>
          <a:solidFill>
            <a:srgbClr val="26215C"/>
          </a:solidFill>
          <a:ln w="12700">
            <a:solidFill>
              <a:srgbClr val="26215C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537960" y="2404872"/>
            <a:ext cx="4434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 NEXZENTEK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6537960" y="2679192"/>
            <a:ext cx="44348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unified ecosystem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6537960" y="3255264"/>
            <a:ext cx="82296" cy="82296"/>
          </a:xfrm>
          <a:prstGeom prst="ellipse">
            <a:avLst/>
          </a:prstGeom>
          <a:solidFill>
            <a:srgbClr val="97C459"/>
          </a:solidFill>
          <a:ln/>
        </p:spPr>
      </p:sp>
      <p:sp>
        <p:nvSpPr>
          <p:cNvPr id="22" name="Text 20"/>
          <p:cNvSpPr/>
          <p:nvPr/>
        </p:nvSpPr>
        <p:spPr>
          <a:xfrm>
            <a:off x="6766560" y="3154680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E1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 login for every product purchased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6537960" y="3858768"/>
            <a:ext cx="82296" cy="82296"/>
          </a:xfrm>
          <a:prstGeom prst="ellipse">
            <a:avLst/>
          </a:prstGeom>
          <a:solidFill>
            <a:srgbClr val="97C459"/>
          </a:solidFill>
          <a:ln/>
        </p:spPr>
      </p:sp>
      <p:sp>
        <p:nvSpPr>
          <p:cNvPr id="24" name="Text 22"/>
          <p:cNvSpPr/>
          <p:nvPr/>
        </p:nvSpPr>
        <p:spPr>
          <a:xfrm>
            <a:off x="6766560" y="3758184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E1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consolidated invoice and subscription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6537960" y="4462272"/>
            <a:ext cx="82296" cy="82296"/>
          </a:xfrm>
          <a:prstGeom prst="ellipse">
            <a:avLst/>
          </a:prstGeom>
          <a:solidFill>
            <a:srgbClr val="97C459"/>
          </a:solidFill>
          <a:ln/>
        </p:spPr>
      </p:sp>
      <p:sp>
        <p:nvSpPr>
          <p:cNvPr id="26" name="Text 24"/>
          <p:cNvSpPr/>
          <p:nvPr/>
        </p:nvSpPr>
        <p:spPr>
          <a:xfrm>
            <a:off x="6766560" y="4361688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E1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customer view for every admin team</a:t>
            </a:r>
            <a:endParaRPr lang="en-US" sz="1200" dirty="0"/>
          </a:p>
        </p:txBody>
      </p:sp>
      <p:sp>
        <p:nvSpPr>
          <p:cNvPr id="27" name="Shape 25"/>
          <p:cNvSpPr/>
          <p:nvPr/>
        </p:nvSpPr>
        <p:spPr>
          <a:xfrm>
            <a:off x="6537960" y="5065776"/>
            <a:ext cx="82296" cy="82296"/>
          </a:xfrm>
          <a:prstGeom prst="ellipse">
            <a:avLst/>
          </a:prstGeom>
          <a:solidFill>
            <a:srgbClr val="97C459"/>
          </a:solidFill>
          <a:ln/>
        </p:spPr>
      </p:sp>
      <p:sp>
        <p:nvSpPr>
          <p:cNvPr id="28" name="Text 26"/>
          <p:cNvSpPr/>
          <p:nvPr/>
        </p:nvSpPr>
        <p:spPr>
          <a:xfrm>
            <a:off x="6766560" y="4965192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E1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Account, access, and invoice created automatically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6537960" y="5669280"/>
            <a:ext cx="82296" cy="82296"/>
          </a:xfrm>
          <a:prstGeom prst="ellipse">
            <a:avLst/>
          </a:prstGeom>
          <a:solidFill>
            <a:srgbClr val="97C459"/>
          </a:solidFill>
          <a:ln/>
        </p:spPr>
      </p:sp>
      <p:sp>
        <p:nvSpPr>
          <p:cNvPr id="30" name="Text 28"/>
          <p:cNvSpPr/>
          <p:nvPr/>
        </p:nvSpPr>
        <p:spPr>
          <a:xfrm>
            <a:off x="6766560" y="5568696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dirty="0">
                <a:solidFill>
                  <a:srgbClr val="E1F5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Centralized analytics, reports, and support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PLATFORM ARCHITECTURE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7724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Four zones, one connected system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8016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Customers and admins sign in through the same authentication layer at connect.nexzentek.com — that shared gate is what makes a single account possible.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2377440"/>
            <a:ext cx="2743200" cy="1371600"/>
          </a:xfrm>
          <a:prstGeom prst="roundRect">
            <a:avLst>
              <a:gd name="adj" fmla="val 3333"/>
            </a:avLst>
          </a:prstGeom>
          <a:solidFill>
            <a:srgbClr val="E1F5EE"/>
          </a:solidFill>
          <a:ln w="15875">
            <a:solidFill>
              <a:srgbClr val="5DCAA5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51560" y="269748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50" b="1" dirty="0">
                <a:solidFill>
                  <a:srgbClr val="0850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 marketing site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1051560" y="3090672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0850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Discovery, pricing, compare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3566160" y="28803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3931920" y="2377440"/>
            <a:ext cx="2834640" cy="1371600"/>
          </a:xfrm>
          <a:prstGeom prst="roundRect">
            <a:avLst>
              <a:gd name="adj" fmla="val 3333"/>
            </a:avLst>
          </a:prstGeom>
          <a:solidFill>
            <a:srgbClr val="EEEDFE"/>
          </a:solidFill>
          <a:ln w="15875">
            <a:solidFill>
              <a:srgbClr val="AFA9EC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160520" y="2697480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50" b="1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Checkout and auth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4160520" y="3090672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connect.nexzentek.com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6766560" y="288036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7132320" y="2377440"/>
            <a:ext cx="2651760" cy="1371600"/>
          </a:xfrm>
          <a:prstGeom prst="roundRect">
            <a:avLst>
              <a:gd name="adj" fmla="val 3333"/>
            </a:avLst>
          </a:prstGeom>
          <a:solidFill>
            <a:srgbClr val="FAECE7"/>
          </a:solidFill>
          <a:ln w="15875">
            <a:solidFill>
              <a:srgbClr val="F0997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7360920" y="269748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50" b="1" dirty="0">
                <a:solidFill>
                  <a:srgbClr val="993C1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platform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7360920" y="3090672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993C1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 and modules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3931920" y="4343400"/>
            <a:ext cx="3108960" cy="1371600"/>
          </a:xfrm>
          <a:prstGeom prst="roundRect">
            <a:avLst>
              <a:gd name="adj" fmla="val 3333"/>
            </a:avLst>
          </a:prstGeom>
          <a:solidFill>
            <a:srgbClr val="FBEAF0"/>
          </a:solidFill>
          <a:ln w="15875">
            <a:solidFill>
              <a:srgbClr val="ED93B1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160520" y="4663440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50" b="1" dirty="0">
                <a:solidFill>
                  <a:srgbClr val="722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Admin portal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4160520" y="5056632"/>
            <a:ext cx="2834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722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connect.nexzentek.com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5486400" y="4343400"/>
            <a:ext cx="0" cy="-594360"/>
          </a:xfrm>
          <a:prstGeom prst="line">
            <a:avLst/>
          </a:prstGeom>
          <a:noFill/>
          <a:ln w="12700">
            <a:solidFill>
              <a:srgbClr val="8F8E88"/>
            </a:solidFill>
            <a:prstDash val="dash"/>
            <a:tailEnd type="triangle"/>
          </a:ln>
        </p:spPr>
      </p:sp>
      <p:sp>
        <p:nvSpPr>
          <p:cNvPr id="20" name="Text 18"/>
          <p:cNvSpPr/>
          <p:nvPr/>
        </p:nvSpPr>
        <p:spPr>
          <a:xfrm>
            <a:off x="7178040" y="4800600"/>
            <a:ext cx="2743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Manages the same customer data through shared auth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26215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oundRect">
            <a:avLst/>
          </a:prstGeom>
          <a:solidFill>
            <a:srgbClr val="26215C"/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2103120"/>
            <a:ext cx="2743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6000" b="1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6000" dirty="0"/>
          </a:p>
        </p:txBody>
      </p:sp>
      <p:sp>
        <p:nvSpPr>
          <p:cNvPr id="4" name="Text 2"/>
          <p:cNvSpPr/>
          <p:nvPr/>
        </p:nvSpPr>
        <p:spPr>
          <a:xfrm>
            <a:off x="822960" y="3063240"/>
            <a:ext cx="91440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Customer flow</a:t>
            </a:r>
            <a:endParaRPr lang="en-US" sz="3800" dirty="0"/>
          </a:p>
        </p:txBody>
      </p:sp>
      <p:sp>
        <p:nvSpPr>
          <p:cNvPr id="5" name="Text 3"/>
          <p:cNvSpPr/>
          <p:nvPr/>
        </p:nvSpPr>
        <p:spPr>
          <a:xfrm>
            <a:off x="822960" y="3977640"/>
            <a:ext cx="8686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400" dirty="0">
                <a:solidFill>
                  <a:srgbClr val="AFA9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discovery on the public site to a working dashboard — no manual steps in between.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FLOW — OVERVIEW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7724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Six steps, zero manual admin work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8016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step after payment happens automatically: account, product access, subscription, and invoice are created the moment checkout succeeds.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2286000"/>
            <a:ext cx="148590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98755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7" name="Text 5"/>
          <p:cNvSpPr/>
          <p:nvPr/>
        </p:nvSpPr>
        <p:spPr>
          <a:xfrm>
            <a:off x="98755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969264" y="2816352"/>
            <a:ext cx="11932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Discover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969264" y="3108960"/>
            <a:ext cx="11932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Browse products and bundles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230886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2628900" y="2286000"/>
            <a:ext cx="148590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279349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13" name="Text 11"/>
          <p:cNvSpPr/>
          <p:nvPr/>
        </p:nvSpPr>
        <p:spPr>
          <a:xfrm>
            <a:off x="279349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2775204" y="2816352"/>
            <a:ext cx="11932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Choose and price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2775204" y="3108960"/>
            <a:ext cx="11932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Pick products and a plan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11480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4434840" y="2286000"/>
            <a:ext cx="148590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459943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19" name="Text 17"/>
          <p:cNvSpPr/>
          <p:nvPr/>
        </p:nvSpPr>
        <p:spPr>
          <a:xfrm>
            <a:off x="459943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4581144" y="2816352"/>
            <a:ext cx="11932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Checkout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4581144" y="3108960"/>
            <a:ext cx="11932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payment, one invoice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592074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6240780" y="2286000"/>
            <a:ext cx="148590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640537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25" name="Text 23"/>
          <p:cNvSpPr/>
          <p:nvPr/>
        </p:nvSpPr>
        <p:spPr>
          <a:xfrm>
            <a:off x="640537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6387084" y="2816352"/>
            <a:ext cx="11932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Account created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6387084" y="3108960"/>
            <a:ext cx="11932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Automatic, no admin step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772668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8046720" y="2286000"/>
            <a:ext cx="148590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821131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31" name="Text 29"/>
          <p:cNvSpPr/>
          <p:nvPr/>
        </p:nvSpPr>
        <p:spPr>
          <a:xfrm>
            <a:off x="821131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8193024" y="2816352"/>
            <a:ext cx="11932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Onboard</a:t>
            </a:r>
            <a:endParaRPr lang="en-US" sz="1150" dirty="0"/>
          </a:p>
        </p:txBody>
      </p:sp>
      <p:sp>
        <p:nvSpPr>
          <p:cNvPr id="33" name="Text 31"/>
          <p:cNvSpPr/>
          <p:nvPr/>
        </p:nvSpPr>
        <p:spPr>
          <a:xfrm>
            <a:off x="8193024" y="3108960"/>
            <a:ext cx="11932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few essential questions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9532620" y="2743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8F8E88"/>
                </a:solidFill>
              </a:rPr>
              <a:t>→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9852660" y="2286000"/>
            <a:ext cx="1485900" cy="1234440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10017252" y="2432304"/>
            <a:ext cx="310896" cy="31089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37" name="Text 35"/>
          <p:cNvSpPr/>
          <p:nvPr/>
        </p:nvSpPr>
        <p:spPr>
          <a:xfrm>
            <a:off x="10017252" y="2432304"/>
            <a:ext cx="31089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200" dirty="0"/>
          </a:p>
        </p:txBody>
      </p:sp>
      <p:sp>
        <p:nvSpPr>
          <p:cNvPr id="38" name="Text 36"/>
          <p:cNvSpPr/>
          <p:nvPr/>
        </p:nvSpPr>
        <p:spPr>
          <a:xfrm>
            <a:off x="9998964" y="2816352"/>
            <a:ext cx="11932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1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Workspace</a:t>
            </a:r>
            <a:endParaRPr lang="en-US" sz="1150" dirty="0"/>
          </a:p>
        </p:txBody>
      </p:sp>
      <p:sp>
        <p:nvSpPr>
          <p:cNvPr id="39" name="Text 37"/>
          <p:cNvSpPr/>
          <p:nvPr/>
        </p:nvSpPr>
        <p:spPr>
          <a:xfrm>
            <a:off x="9998964" y="3108960"/>
            <a:ext cx="119329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Purchased products appear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4572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FLOW — SCREEN 1 OF 6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3152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Product discovery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3444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Products render from the same catalog admins manage — a new product needs no template change. Bundles sit beside single products to nudge multi-product adoption from the first screen.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1965960"/>
            <a:ext cx="1051560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22960" y="1965960"/>
            <a:ext cx="1051560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7" name="Shape 5"/>
          <p:cNvSpPr/>
          <p:nvPr/>
        </p:nvSpPr>
        <p:spPr>
          <a:xfrm>
            <a:off x="822960" y="227685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94183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9" name="Shape 7"/>
          <p:cNvSpPr/>
          <p:nvPr/>
        </p:nvSpPr>
        <p:spPr>
          <a:xfrm>
            <a:off x="110642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10" name="Shape 8"/>
          <p:cNvSpPr/>
          <p:nvPr/>
        </p:nvSpPr>
        <p:spPr>
          <a:xfrm>
            <a:off x="127101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11" name="Text 9"/>
          <p:cNvSpPr/>
          <p:nvPr/>
        </p:nvSpPr>
        <p:spPr>
          <a:xfrm>
            <a:off x="1051560" y="2368296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Nexzentek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3566160" y="2368296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Products</a:t>
            </a:r>
            <a:endParaRPr lang="en-US" sz="950" dirty="0"/>
          </a:p>
        </p:txBody>
      </p:sp>
      <p:sp>
        <p:nvSpPr>
          <p:cNvPr id="13" name="Text 11"/>
          <p:cNvSpPr/>
          <p:nvPr/>
        </p:nvSpPr>
        <p:spPr>
          <a:xfrm>
            <a:off x="4754880" y="2368296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Pricing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5943600" y="2368296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Solutions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9418320" y="2322576"/>
            <a:ext cx="822960" cy="292608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16" name="Text 14"/>
          <p:cNvSpPr/>
          <p:nvPr/>
        </p:nvSpPr>
        <p:spPr>
          <a:xfrm>
            <a:off x="9418320" y="2322576"/>
            <a:ext cx="8229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 in</a:t>
            </a:r>
            <a:endParaRPr lang="en-US" sz="850" dirty="0"/>
          </a:p>
        </p:txBody>
      </p:sp>
      <p:sp>
        <p:nvSpPr>
          <p:cNvPr id="17" name="Shape 15"/>
          <p:cNvSpPr/>
          <p:nvPr/>
        </p:nvSpPr>
        <p:spPr>
          <a:xfrm>
            <a:off x="10287000" y="2322576"/>
            <a:ext cx="914400" cy="292608"/>
          </a:xfrm>
          <a:prstGeom prst="roundRect">
            <a:avLst>
              <a:gd name="adj" fmla="val 50000"/>
            </a:avLst>
          </a:prstGeom>
          <a:solidFill>
            <a:srgbClr val="3C3489"/>
          </a:solidFill>
          <a:ln/>
        </p:spPr>
      </p:sp>
      <p:sp>
        <p:nvSpPr>
          <p:cNvPr id="18" name="Text 16"/>
          <p:cNvSpPr/>
          <p:nvPr/>
        </p:nvSpPr>
        <p:spPr>
          <a:xfrm>
            <a:off x="10287000" y="2322576"/>
            <a:ext cx="914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Get started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822960" y="277977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143000" y="2962656"/>
            <a:ext cx="6858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6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login. Every product your business runs on.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1143000" y="3374136"/>
            <a:ext cx="6858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Browse Nexzentek's business software, then buy one product or several — everything lives in a single account.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1143000" y="3877056"/>
            <a:ext cx="3246120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1307592" y="4014216"/>
            <a:ext cx="1554480" cy="237744"/>
          </a:xfrm>
          <a:prstGeom prst="roundRect">
            <a:avLst>
              <a:gd name="adj" fmla="val 50000"/>
            </a:avLst>
          </a:prstGeom>
          <a:solidFill>
            <a:srgbClr val="5DCAA5"/>
          </a:solidFill>
          <a:ln/>
        </p:spPr>
      </p:sp>
      <p:sp>
        <p:nvSpPr>
          <p:cNvPr id="24" name="Text 22"/>
          <p:cNvSpPr/>
          <p:nvPr/>
        </p:nvSpPr>
        <p:spPr>
          <a:xfrm>
            <a:off x="1307592" y="4014216"/>
            <a:ext cx="1554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08504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 + ecommerce</a:t>
            </a:r>
            <a:endParaRPr lang="en-US" sz="850" dirty="0"/>
          </a:p>
        </p:txBody>
      </p:sp>
      <p:sp>
        <p:nvSpPr>
          <p:cNvPr id="25" name="Shape 23"/>
          <p:cNvSpPr/>
          <p:nvPr/>
        </p:nvSpPr>
        <p:spPr>
          <a:xfrm>
            <a:off x="1307592" y="4334256"/>
            <a:ext cx="2916936" cy="502920"/>
          </a:xfrm>
          <a:prstGeom prst="roundRect">
            <a:avLst>
              <a:gd name="adj" fmla="val 7273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307592" y="4928616"/>
            <a:ext cx="291693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Evergreen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1307592" y="5157216"/>
            <a:ext cx="291693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Point of sale and online store in one system.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1307592" y="5449824"/>
            <a:ext cx="291693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$49/mo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4663440" y="3877056"/>
            <a:ext cx="3246120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4828032" y="4014216"/>
            <a:ext cx="1554480" cy="237744"/>
          </a:xfrm>
          <a:prstGeom prst="roundRect">
            <a:avLst>
              <a:gd name="adj" fmla="val 50000"/>
            </a:avLst>
          </a:prstGeom>
          <a:solidFill>
            <a:srgbClr val="AFA9EC"/>
          </a:solidFill>
          <a:ln/>
        </p:spPr>
      </p:sp>
      <p:sp>
        <p:nvSpPr>
          <p:cNvPr id="31" name="Text 29"/>
          <p:cNvSpPr/>
          <p:nvPr/>
        </p:nvSpPr>
        <p:spPr>
          <a:xfrm>
            <a:off x="4828032" y="4014216"/>
            <a:ext cx="1554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Field services</a:t>
            </a:r>
            <a:endParaRPr lang="en-US" sz="850" dirty="0"/>
          </a:p>
        </p:txBody>
      </p:sp>
      <p:sp>
        <p:nvSpPr>
          <p:cNvPr id="32" name="Shape 30"/>
          <p:cNvSpPr/>
          <p:nvPr/>
        </p:nvSpPr>
        <p:spPr>
          <a:xfrm>
            <a:off x="4828032" y="4334256"/>
            <a:ext cx="2916936" cy="502920"/>
          </a:xfrm>
          <a:prstGeom prst="roundRect">
            <a:avLst>
              <a:gd name="adj" fmla="val 7273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4828032" y="4928616"/>
            <a:ext cx="291693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AFC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4828032" y="5157216"/>
            <a:ext cx="291693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Quoting, scheduling and jobs for fence contractors.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4828032" y="5449824"/>
            <a:ext cx="291693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$39/mo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8183880" y="3877056"/>
            <a:ext cx="3246120" cy="1828800"/>
          </a:xfrm>
          <a:prstGeom prst="roundRect">
            <a:avLst>
              <a:gd name="adj" fmla="val 2500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8348472" y="4014216"/>
            <a:ext cx="1554480" cy="237744"/>
          </a:xfrm>
          <a:prstGeom prst="roundRect">
            <a:avLst>
              <a:gd name="adj" fmla="val 50000"/>
            </a:avLst>
          </a:prstGeom>
          <a:solidFill>
            <a:srgbClr val="F0997B"/>
          </a:solidFill>
          <a:ln/>
        </p:spPr>
      </p:sp>
      <p:sp>
        <p:nvSpPr>
          <p:cNvPr id="38" name="Text 36"/>
          <p:cNvSpPr/>
          <p:nvPr/>
        </p:nvSpPr>
        <p:spPr>
          <a:xfrm>
            <a:off x="8348472" y="4014216"/>
            <a:ext cx="1554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993C1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Bundle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8348472" y="4334256"/>
            <a:ext cx="2916936" cy="502920"/>
          </a:xfrm>
          <a:prstGeom prst="roundRect">
            <a:avLst>
              <a:gd name="adj" fmla="val 7273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8348472" y="4928616"/>
            <a:ext cx="291693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Evergreen + AFC</a:t>
            </a:r>
            <a:endParaRPr lang="en-US" sz="1300" dirty="0"/>
          </a:p>
        </p:txBody>
      </p:sp>
      <p:sp>
        <p:nvSpPr>
          <p:cNvPr id="41" name="Text 39"/>
          <p:cNvSpPr/>
          <p:nvPr/>
        </p:nvSpPr>
        <p:spPr>
          <a:xfrm>
            <a:off x="8348472" y="5157216"/>
            <a:ext cx="291693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products, one subscription — save 15%.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8348472" y="5449824"/>
            <a:ext cx="291693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$79/mo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4572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FLOW — SCREEN 2 OF 6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3152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Product detail and plan selection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3444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Overview, features and pricing live as tabs on one page instead of separate URLs, so comparing plans never loses context. The featured plan is visually anchored, not just labeled.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1965960"/>
            <a:ext cx="1051560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22960" y="1965960"/>
            <a:ext cx="1051560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7" name="Shape 5"/>
          <p:cNvSpPr/>
          <p:nvPr/>
        </p:nvSpPr>
        <p:spPr>
          <a:xfrm>
            <a:off x="822960" y="227685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94183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9" name="Shape 7"/>
          <p:cNvSpPr/>
          <p:nvPr/>
        </p:nvSpPr>
        <p:spPr>
          <a:xfrm>
            <a:off x="110642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10" name="Shape 8"/>
          <p:cNvSpPr/>
          <p:nvPr/>
        </p:nvSpPr>
        <p:spPr>
          <a:xfrm>
            <a:off x="127101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11" name="Text 9"/>
          <p:cNvSpPr/>
          <p:nvPr/>
        </p:nvSpPr>
        <p:spPr>
          <a:xfrm>
            <a:off x="1097280" y="2414016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Products / Evergreen POS and ecommerce</a:t>
            </a:r>
            <a:endParaRPr lang="en-US" sz="950" dirty="0"/>
          </a:p>
        </p:txBody>
      </p:sp>
      <p:sp>
        <p:nvSpPr>
          <p:cNvPr id="12" name="Text 10"/>
          <p:cNvSpPr/>
          <p:nvPr/>
        </p:nvSpPr>
        <p:spPr>
          <a:xfrm>
            <a:off x="1097280" y="2734056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Overview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1097280" y="3054096"/>
            <a:ext cx="1005840" cy="0"/>
          </a:xfrm>
          <a:prstGeom prst="line">
            <a:avLst/>
          </a:prstGeom>
          <a:noFill/>
          <a:ln w="25400">
            <a:solidFill>
              <a:srgbClr val="3C3489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560320" y="2734056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Features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4023360" y="2734056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Pricing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5486400" y="2734056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Compare plans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822960" y="309981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1097280" y="3191256"/>
            <a:ext cx="3291840" cy="2880360"/>
          </a:xfrm>
          <a:prstGeom prst="roundRect">
            <a:avLst>
              <a:gd name="adj" fmla="val 1587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1325880" y="346557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1325880" y="3758184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9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$49/mo</a:t>
            </a:r>
            <a:endParaRPr lang="en-US" sz="1900" dirty="0"/>
          </a:p>
        </p:txBody>
      </p:sp>
      <p:sp>
        <p:nvSpPr>
          <p:cNvPr id="21" name="Text 19"/>
          <p:cNvSpPr/>
          <p:nvPr/>
        </p:nvSpPr>
        <p:spPr>
          <a:xfrm>
            <a:off x="1325880" y="424281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 location</a:t>
            </a:r>
            <a:endParaRPr lang="en-US" sz="950" dirty="0"/>
          </a:p>
        </p:txBody>
      </p:sp>
      <p:sp>
        <p:nvSpPr>
          <p:cNvPr id="22" name="Text 20"/>
          <p:cNvSpPr/>
          <p:nvPr/>
        </p:nvSpPr>
        <p:spPr>
          <a:xfrm>
            <a:off x="1325880" y="460857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POS</a:t>
            </a:r>
            <a:endParaRPr lang="en-US" sz="950" dirty="0"/>
          </a:p>
        </p:txBody>
      </p:sp>
      <p:sp>
        <p:nvSpPr>
          <p:cNvPr id="23" name="Text 21"/>
          <p:cNvSpPr/>
          <p:nvPr/>
        </p:nvSpPr>
        <p:spPr>
          <a:xfrm>
            <a:off x="1325880" y="497433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 support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1325880" y="5568696"/>
            <a:ext cx="2834640" cy="329184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25" name="Text 23"/>
          <p:cNvSpPr/>
          <p:nvPr/>
        </p:nvSpPr>
        <p:spPr>
          <a:xfrm>
            <a:off x="1325880" y="5568696"/>
            <a:ext cx="2834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Select basic</a:t>
            </a:r>
            <a:endParaRPr lang="en-US" sz="850" dirty="0"/>
          </a:p>
        </p:txBody>
      </p:sp>
      <p:sp>
        <p:nvSpPr>
          <p:cNvPr id="26" name="Shape 24"/>
          <p:cNvSpPr/>
          <p:nvPr/>
        </p:nvSpPr>
        <p:spPr>
          <a:xfrm>
            <a:off x="4617720" y="3191256"/>
            <a:ext cx="3291840" cy="2880360"/>
          </a:xfrm>
          <a:prstGeom prst="roundRect">
            <a:avLst>
              <a:gd name="adj" fmla="val 1587"/>
            </a:avLst>
          </a:prstGeom>
          <a:solidFill>
            <a:srgbClr val="EEEDFE"/>
          </a:solidFill>
          <a:ln w="22225">
            <a:solidFill>
              <a:srgbClr val="3C3489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5669280" y="3044952"/>
            <a:ext cx="1188720" cy="274320"/>
          </a:xfrm>
          <a:prstGeom prst="roundRect">
            <a:avLst>
              <a:gd name="adj" fmla="val 50000"/>
            </a:avLst>
          </a:prstGeom>
          <a:solidFill>
            <a:srgbClr val="3C3489"/>
          </a:solidFill>
          <a:ln/>
        </p:spPr>
      </p:sp>
      <p:sp>
        <p:nvSpPr>
          <p:cNvPr id="28" name="Text 26"/>
          <p:cNvSpPr/>
          <p:nvPr/>
        </p:nvSpPr>
        <p:spPr>
          <a:xfrm>
            <a:off x="5669280" y="3044952"/>
            <a:ext cx="1188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popular</a:t>
            </a:r>
            <a:endParaRPr lang="en-US" sz="850" dirty="0"/>
          </a:p>
        </p:txBody>
      </p:sp>
      <p:sp>
        <p:nvSpPr>
          <p:cNvPr id="29" name="Text 27"/>
          <p:cNvSpPr/>
          <p:nvPr/>
        </p:nvSpPr>
        <p:spPr>
          <a:xfrm>
            <a:off x="4846320" y="346557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Professional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4846320" y="3758184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9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$99/mo</a:t>
            </a:r>
            <a:endParaRPr lang="en-US" sz="1900" dirty="0"/>
          </a:p>
        </p:txBody>
      </p:sp>
      <p:sp>
        <p:nvSpPr>
          <p:cNvPr id="31" name="Text 29"/>
          <p:cNvSpPr/>
          <p:nvPr/>
        </p:nvSpPr>
        <p:spPr>
          <a:xfrm>
            <a:off x="4846320" y="424281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 to 5 locations</a:t>
            </a:r>
            <a:endParaRPr lang="en-US" sz="950" dirty="0"/>
          </a:p>
        </p:txBody>
      </p:sp>
      <p:sp>
        <p:nvSpPr>
          <p:cNvPr id="32" name="Text 30"/>
          <p:cNvSpPr/>
          <p:nvPr/>
        </p:nvSpPr>
        <p:spPr>
          <a:xfrm>
            <a:off x="4846320" y="460857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 + ecommerce sync</a:t>
            </a:r>
            <a:endParaRPr lang="en-US" sz="950" dirty="0"/>
          </a:p>
        </p:txBody>
      </p:sp>
      <p:sp>
        <p:nvSpPr>
          <p:cNvPr id="33" name="Text 31"/>
          <p:cNvSpPr/>
          <p:nvPr/>
        </p:nvSpPr>
        <p:spPr>
          <a:xfrm>
            <a:off x="4846320" y="497433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Priority support</a:t>
            </a:r>
            <a:endParaRPr lang="en-US" sz="950" dirty="0"/>
          </a:p>
        </p:txBody>
      </p:sp>
      <p:sp>
        <p:nvSpPr>
          <p:cNvPr id="34" name="Shape 32"/>
          <p:cNvSpPr/>
          <p:nvPr/>
        </p:nvSpPr>
        <p:spPr>
          <a:xfrm>
            <a:off x="4846320" y="5568696"/>
            <a:ext cx="2834640" cy="329184"/>
          </a:xfrm>
          <a:prstGeom prst="roundRect">
            <a:avLst>
              <a:gd name="adj" fmla="val 50000"/>
            </a:avLst>
          </a:prstGeom>
          <a:solidFill>
            <a:srgbClr val="3C3489"/>
          </a:solidFill>
          <a:ln/>
        </p:spPr>
      </p:sp>
      <p:sp>
        <p:nvSpPr>
          <p:cNvPr id="35" name="Text 33"/>
          <p:cNvSpPr/>
          <p:nvPr/>
        </p:nvSpPr>
        <p:spPr>
          <a:xfrm>
            <a:off x="4846320" y="5568696"/>
            <a:ext cx="2834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Select professional</a:t>
            </a:r>
            <a:endParaRPr lang="en-US" sz="850" dirty="0"/>
          </a:p>
        </p:txBody>
      </p:sp>
      <p:sp>
        <p:nvSpPr>
          <p:cNvPr id="36" name="Shape 34"/>
          <p:cNvSpPr/>
          <p:nvPr/>
        </p:nvSpPr>
        <p:spPr>
          <a:xfrm>
            <a:off x="8138160" y="3191256"/>
            <a:ext cx="3291840" cy="2880360"/>
          </a:xfrm>
          <a:prstGeom prst="roundRect">
            <a:avLst>
              <a:gd name="adj" fmla="val 1587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8366760" y="346557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3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1300" dirty="0"/>
          </a:p>
        </p:txBody>
      </p:sp>
      <p:sp>
        <p:nvSpPr>
          <p:cNvPr id="38" name="Text 36"/>
          <p:cNvSpPr/>
          <p:nvPr/>
        </p:nvSpPr>
        <p:spPr>
          <a:xfrm>
            <a:off x="8366760" y="3758184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9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</a:t>
            </a:r>
            <a:endParaRPr lang="en-US" sz="1900" dirty="0"/>
          </a:p>
        </p:txBody>
      </p:sp>
      <p:sp>
        <p:nvSpPr>
          <p:cNvPr id="39" name="Text 37"/>
          <p:cNvSpPr/>
          <p:nvPr/>
        </p:nvSpPr>
        <p:spPr>
          <a:xfrm>
            <a:off x="8366760" y="424281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Unlimited locations</a:t>
            </a:r>
            <a:endParaRPr lang="en-US" sz="950" dirty="0"/>
          </a:p>
        </p:txBody>
      </p:sp>
      <p:sp>
        <p:nvSpPr>
          <p:cNvPr id="40" name="Text 38"/>
          <p:cNvSpPr/>
          <p:nvPr/>
        </p:nvSpPr>
        <p:spPr>
          <a:xfrm>
            <a:off x="8366760" y="460857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Dedicated manager</a:t>
            </a:r>
            <a:endParaRPr lang="en-US" sz="950" dirty="0"/>
          </a:p>
        </p:txBody>
      </p:sp>
      <p:sp>
        <p:nvSpPr>
          <p:cNvPr id="41" name="Text 39"/>
          <p:cNvSpPr/>
          <p:nvPr/>
        </p:nvSpPr>
        <p:spPr>
          <a:xfrm>
            <a:off x="8366760" y="4974336"/>
            <a:ext cx="2834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 integrations</a:t>
            </a:r>
            <a:endParaRPr lang="en-US" sz="950" dirty="0"/>
          </a:p>
        </p:txBody>
      </p:sp>
      <p:sp>
        <p:nvSpPr>
          <p:cNvPr id="42" name="Shape 40"/>
          <p:cNvSpPr/>
          <p:nvPr/>
        </p:nvSpPr>
        <p:spPr>
          <a:xfrm>
            <a:off x="8366760" y="5568696"/>
            <a:ext cx="2834640" cy="329184"/>
          </a:xfrm>
          <a:prstGeom prst="roundRect">
            <a:avLst>
              <a:gd name="adj" fmla="val 50000"/>
            </a:avLst>
          </a:prstGeom>
          <a:solidFill>
            <a:srgbClr val="F1EFE8"/>
          </a:solidFill>
          <a:ln/>
        </p:spPr>
      </p:sp>
      <p:sp>
        <p:nvSpPr>
          <p:cNvPr id="43" name="Text 41"/>
          <p:cNvSpPr/>
          <p:nvPr/>
        </p:nvSpPr>
        <p:spPr>
          <a:xfrm>
            <a:off x="8366760" y="5568696"/>
            <a:ext cx="2834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 sales</a:t>
            </a:r>
            <a:endParaRPr lang="en-US" sz="850" dirty="0"/>
          </a:p>
        </p:txBody>
      </p:sp>
      <p:sp>
        <p:nvSpPr>
          <p:cNvPr id="44" name="Text 42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457200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b="1" spc="150" kern="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CUSTOMER FLOW — SCREEN 3 OF 6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822960" y="731520"/>
            <a:ext cx="10058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1A1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Checkout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" y="1234440"/>
            <a:ext cx="10332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25000"/>
              </a:lnSpc>
              <a:buNone/>
            </a:pPr>
            <a:r>
              <a:rPr lang="en-US" sz="125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checkout regardless of how many products or bundles are selected. The order summary aggregates everything into a single invoice — the foundation for consolidated billing.</a:t>
            </a:r>
            <a:endParaRPr lang="en-US" sz="1250" dirty="0"/>
          </a:p>
        </p:txBody>
      </p:sp>
      <p:sp>
        <p:nvSpPr>
          <p:cNvPr id="5" name="Shape 3"/>
          <p:cNvSpPr/>
          <p:nvPr/>
        </p:nvSpPr>
        <p:spPr>
          <a:xfrm>
            <a:off x="822960" y="1965960"/>
            <a:ext cx="10515600" cy="4480560"/>
          </a:xfrm>
          <a:prstGeom prst="roundRect">
            <a:avLst>
              <a:gd name="adj" fmla="val 1633"/>
            </a:avLst>
          </a:prstGeom>
          <a:solidFill>
            <a:srgbClr val="FFFFFF"/>
          </a:solidFill>
          <a:ln w="12700">
            <a:solidFill>
              <a:srgbClr val="D8D6CF"/>
            </a:solidFill>
            <a:prstDash val="solid"/>
          </a:ln>
          <a:effectLst>
            <a:outerShdw sx="100000" sy="100000" kx="0" ky="0" algn="bl" rotWithShape="0" blurRad="101600" dist="38100" dir="540000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822960" y="1965960"/>
            <a:ext cx="10515600" cy="310896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7" name="Shape 5"/>
          <p:cNvSpPr/>
          <p:nvPr/>
        </p:nvSpPr>
        <p:spPr>
          <a:xfrm>
            <a:off x="822960" y="227685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941832" y="2084832"/>
            <a:ext cx="73152" cy="73152"/>
          </a:xfrm>
          <a:prstGeom prst="ellipse">
            <a:avLst/>
          </a:prstGeom>
          <a:solidFill>
            <a:srgbClr val="E5A45B"/>
          </a:solidFill>
          <a:ln/>
        </p:spPr>
      </p:sp>
      <p:sp>
        <p:nvSpPr>
          <p:cNvPr id="9" name="Shape 7"/>
          <p:cNvSpPr/>
          <p:nvPr/>
        </p:nvSpPr>
        <p:spPr>
          <a:xfrm>
            <a:off x="1106424" y="2084832"/>
            <a:ext cx="73152" cy="73152"/>
          </a:xfrm>
          <a:prstGeom prst="ellipse">
            <a:avLst/>
          </a:prstGeom>
          <a:solidFill>
            <a:srgbClr val="E58080"/>
          </a:solidFill>
          <a:ln/>
        </p:spPr>
      </p:sp>
      <p:sp>
        <p:nvSpPr>
          <p:cNvPr id="10" name="Shape 8"/>
          <p:cNvSpPr/>
          <p:nvPr/>
        </p:nvSpPr>
        <p:spPr>
          <a:xfrm>
            <a:off x="1271016" y="2084832"/>
            <a:ext cx="73152" cy="73152"/>
          </a:xfrm>
          <a:prstGeom prst="ellipse">
            <a:avLst/>
          </a:prstGeom>
          <a:solidFill>
            <a:srgbClr val="8FC48F"/>
          </a:solidFill>
          <a:ln/>
        </p:spPr>
      </p:sp>
      <p:sp>
        <p:nvSpPr>
          <p:cNvPr id="11" name="Shape 9"/>
          <p:cNvSpPr/>
          <p:nvPr/>
        </p:nvSpPr>
        <p:spPr>
          <a:xfrm>
            <a:off x="1097280" y="2441448"/>
            <a:ext cx="219456" cy="219456"/>
          </a:xfrm>
          <a:prstGeom prst="ellipse">
            <a:avLst/>
          </a:prstGeom>
          <a:solidFill>
            <a:srgbClr val="1A1A18"/>
          </a:solidFill>
          <a:ln/>
        </p:spPr>
      </p:sp>
      <p:sp>
        <p:nvSpPr>
          <p:cNvPr id="12" name="Text 10"/>
          <p:cNvSpPr/>
          <p:nvPr/>
        </p:nvSpPr>
        <p:spPr>
          <a:xfrm>
            <a:off x="1097280" y="2441448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1389888" y="2386584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Company info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3108960" y="2441448"/>
            <a:ext cx="219456" cy="219456"/>
          </a:xfrm>
          <a:prstGeom prst="ellipse">
            <a:avLst/>
          </a:prstGeom>
          <a:solidFill>
            <a:srgbClr val="3C3489"/>
          </a:solidFill>
          <a:ln/>
        </p:spPr>
      </p:sp>
      <p:sp>
        <p:nvSpPr>
          <p:cNvPr id="15" name="Text 13"/>
          <p:cNvSpPr/>
          <p:nvPr/>
        </p:nvSpPr>
        <p:spPr>
          <a:xfrm>
            <a:off x="3108960" y="2441448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3401568" y="2386584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Billing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5120640" y="2441448"/>
            <a:ext cx="219456" cy="219456"/>
          </a:xfrm>
          <a:prstGeom prst="ellipse">
            <a:avLst/>
          </a:prstGeom>
          <a:solidFill>
            <a:srgbClr val="F1EFE8"/>
          </a:solidFill>
          <a:ln/>
        </p:spPr>
      </p:sp>
      <p:sp>
        <p:nvSpPr>
          <p:cNvPr id="18" name="Text 16"/>
          <p:cNvSpPr/>
          <p:nvPr/>
        </p:nvSpPr>
        <p:spPr>
          <a:xfrm>
            <a:off x="5120640" y="2441448"/>
            <a:ext cx="219456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00" b="1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800" dirty="0"/>
          </a:p>
        </p:txBody>
      </p:sp>
      <p:sp>
        <p:nvSpPr>
          <p:cNvPr id="19" name="Text 17"/>
          <p:cNvSpPr/>
          <p:nvPr/>
        </p:nvSpPr>
        <p:spPr>
          <a:xfrm>
            <a:off x="5413248" y="2386584"/>
            <a:ext cx="1463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822960" y="2779776"/>
            <a:ext cx="10515600" cy="0"/>
          </a:xfrm>
          <a:prstGeom prst="line">
            <a:avLst/>
          </a:prstGeom>
          <a:noFill/>
          <a:ln w="9525">
            <a:solidFill>
              <a:srgbClr val="D8D6CF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097280" y="3054096"/>
            <a:ext cx="2834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Company name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1097280" y="3291840"/>
            <a:ext cx="283464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206240" y="3054096"/>
            <a:ext cx="2834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type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4206240" y="3291840"/>
            <a:ext cx="283464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97280" y="3831336"/>
            <a:ext cx="2834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 name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1097280" y="4069080"/>
            <a:ext cx="283464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206240" y="3831336"/>
            <a:ext cx="2834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 email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4206240" y="4069080"/>
            <a:ext cx="283464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97280" y="4608576"/>
            <a:ext cx="2834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Billing address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1097280" y="4846320"/>
            <a:ext cx="283464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4206240" y="4608576"/>
            <a:ext cx="2834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00" dirty="0">
                <a:solidFill>
                  <a:srgbClr val="5C5B5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City / state / zip</a:t>
            </a:r>
            <a:endParaRPr lang="en-US" sz="900" dirty="0"/>
          </a:p>
        </p:txBody>
      </p:sp>
      <p:sp>
        <p:nvSpPr>
          <p:cNvPr id="32" name="Shape 30"/>
          <p:cNvSpPr/>
          <p:nvPr/>
        </p:nvSpPr>
        <p:spPr>
          <a:xfrm>
            <a:off x="4206240" y="4846320"/>
            <a:ext cx="2834640" cy="365760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12700">
            <a:solidFill>
              <a:srgbClr val="E7E4DA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1097280" y="5431536"/>
            <a:ext cx="2377440" cy="365760"/>
          </a:xfrm>
          <a:prstGeom prst="roundRect">
            <a:avLst>
              <a:gd name="adj" fmla="val 50000"/>
            </a:avLst>
          </a:prstGeom>
          <a:solidFill>
            <a:srgbClr val="3C3489"/>
          </a:solidFill>
          <a:ln/>
        </p:spPr>
      </p:sp>
      <p:sp>
        <p:nvSpPr>
          <p:cNvPr id="34" name="Text 32"/>
          <p:cNvSpPr/>
          <p:nvPr/>
        </p:nvSpPr>
        <p:spPr>
          <a:xfrm>
            <a:off x="1097280" y="5431536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Continue to payment</a:t>
            </a:r>
            <a:endParaRPr lang="en-US" sz="850" dirty="0"/>
          </a:p>
        </p:txBody>
      </p:sp>
      <p:sp>
        <p:nvSpPr>
          <p:cNvPr id="35" name="Shape 33"/>
          <p:cNvSpPr/>
          <p:nvPr/>
        </p:nvSpPr>
        <p:spPr>
          <a:xfrm>
            <a:off x="7498080" y="2916936"/>
            <a:ext cx="3657600" cy="3291840"/>
          </a:xfrm>
          <a:prstGeom prst="roundRect">
            <a:avLst>
              <a:gd name="adj" fmla="val 1389"/>
            </a:avLst>
          </a:prstGeom>
          <a:solidFill>
            <a:srgbClr val="F1EFE8"/>
          </a:solidFill>
          <a:ln w="12700">
            <a:solidFill>
              <a:srgbClr val="D8D6CF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7772400" y="3145536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b="1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 SUMMARY</a:t>
            </a:r>
            <a:endParaRPr lang="en-US" sz="950" dirty="0"/>
          </a:p>
        </p:txBody>
      </p:sp>
      <p:sp>
        <p:nvSpPr>
          <p:cNvPr id="37" name="Text 35"/>
          <p:cNvSpPr/>
          <p:nvPr/>
        </p:nvSpPr>
        <p:spPr>
          <a:xfrm>
            <a:off x="7772400" y="3557016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Evergreen — professional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10149840" y="3557016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$99/mo</a:t>
            </a:r>
            <a:endParaRPr lang="en-US" sz="1000" dirty="0"/>
          </a:p>
        </p:txBody>
      </p:sp>
      <p:sp>
        <p:nvSpPr>
          <p:cNvPr id="39" name="Shape 37"/>
          <p:cNvSpPr/>
          <p:nvPr/>
        </p:nvSpPr>
        <p:spPr>
          <a:xfrm>
            <a:off x="7772400" y="3877056"/>
            <a:ext cx="3108960" cy="0"/>
          </a:xfrm>
          <a:prstGeom prst="line">
            <a:avLst/>
          </a:prstGeom>
          <a:noFill/>
          <a:ln w="6350">
            <a:solidFill>
              <a:srgbClr val="D8D6CF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7772400" y="4014216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AFC — professional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10149840" y="4014216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lnSpc>
                <a:spcPct val="110000"/>
              </a:lnSpc>
              <a:buNone/>
            </a:pPr>
            <a:r>
              <a:rPr lang="en-US" sz="1000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$79/mo</a:t>
            </a:r>
            <a:endParaRPr lang="en-US" sz="1000" dirty="0"/>
          </a:p>
        </p:txBody>
      </p:sp>
      <p:sp>
        <p:nvSpPr>
          <p:cNvPr id="42" name="Shape 40"/>
          <p:cNvSpPr/>
          <p:nvPr/>
        </p:nvSpPr>
        <p:spPr>
          <a:xfrm>
            <a:off x="7772400" y="4334256"/>
            <a:ext cx="3108960" cy="0"/>
          </a:xfrm>
          <a:prstGeom prst="line">
            <a:avLst/>
          </a:prstGeom>
          <a:noFill/>
          <a:ln w="6350">
            <a:solidFill>
              <a:srgbClr val="D8D6CF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7772400" y="4517136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950" dirty="0">
                <a:solidFill>
                  <a:srgbClr val="3C34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Bundle discount applied — 15% off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7772400" y="4974336"/>
            <a:ext cx="2194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Due today</a:t>
            </a:r>
            <a:endParaRPr lang="en-US" sz="1200" dirty="0"/>
          </a:p>
        </p:txBody>
      </p:sp>
      <p:sp>
        <p:nvSpPr>
          <p:cNvPr id="45" name="Text 43"/>
          <p:cNvSpPr/>
          <p:nvPr/>
        </p:nvSpPr>
        <p:spPr>
          <a:xfrm>
            <a:off x="9692640" y="4974336"/>
            <a:ext cx="1188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lnSpc>
                <a:spcPct val="110000"/>
              </a:lnSpc>
              <a:buNone/>
            </a:pPr>
            <a:r>
              <a:rPr lang="en-US" sz="1200" b="1" dirty="0">
                <a:solidFill>
                  <a:srgbClr val="1A1A1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$151.30/mo</a:t>
            </a:r>
            <a:endParaRPr lang="en-US" sz="1200" dirty="0"/>
          </a:p>
        </p:txBody>
      </p:sp>
      <p:sp>
        <p:nvSpPr>
          <p:cNvPr id="46" name="Text 44"/>
          <p:cNvSpPr/>
          <p:nvPr/>
        </p:nvSpPr>
        <p:spPr>
          <a:xfrm>
            <a:off x="11368735" y="6446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F8E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2026-08-04T10:25:52Z</dcterms:created>
  <dcterms:modified xsi:type="dcterms:W3CDTF">2026-08-04T10:25:52Z</dcterms:modified>
</cp:coreProperties>
</file>