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21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26215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65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CEC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2331720"/>
            <a:ext cx="9875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company. Multiple products.</a:t>
            </a:r>
            <a:endParaRPr lang="en-US" sz="42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41248" y="4343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ECB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flow walkthrough — customer experience and admin operations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6126480"/>
            <a:ext cx="3291840" cy="0"/>
          </a:xfrm>
          <a:prstGeom prst="line">
            <a:avLst/>
          </a:prstGeom>
          <a:noFill/>
          <a:ln w="12700">
            <a:solidFill>
              <a:srgbClr val="534AB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62636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client review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SCREEN 4 OF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Automatic account creation, then onboarding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success triggers account, subscription and invoice creation with no admin queue in between. First login then asks only what's needed to start — everything else is skippable.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507492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50749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Shape 9"/>
          <p:cNvSpPr/>
          <p:nvPr/>
        </p:nvSpPr>
        <p:spPr>
          <a:xfrm>
            <a:off x="3040380" y="2916936"/>
            <a:ext cx="640080" cy="640080"/>
          </a:xfrm>
          <a:prstGeom prst="ellipse">
            <a:avLst/>
          </a:prstGeom>
          <a:solidFill>
            <a:srgbClr val="EEEDFE"/>
          </a:solidFill>
          <a:ln w="19050">
            <a:solidFill>
              <a:srgbClr val="3C348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40380" y="291693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280160" y="3785616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set up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63040" y="419709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Nexzentek account is ready. We've sent login details to your work email.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537460" y="4882896"/>
            <a:ext cx="1645920" cy="365760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16" name="Text 14"/>
          <p:cNvSpPr/>
          <p:nvPr/>
        </p:nvSpPr>
        <p:spPr>
          <a:xfrm>
            <a:off x="2537460" y="4882896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login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263640" y="196596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63640" y="1965960"/>
            <a:ext cx="507492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Shape 17"/>
          <p:cNvSpPr/>
          <p:nvPr/>
        </p:nvSpPr>
        <p:spPr>
          <a:xfrm>
            <a:off x="6263640" y="2276856"/>
            <a:ext cx="50749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8251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21" name="Shape 19"/>
          <p:cNvSpPr/>
          <p:nvPr/>
        </p:nvSpPr>
        <p:spPr>
          <a:xfrm>
            <a:off x="654710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22" name="Shape 20"/>
          <p:cNvSpPr/>
          <p:nvPr/>
        </p:nvSpPr>
        <p:spPr>
          <a:xfrm>
            <a:off x="671169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23" name="Shape 21"/>
          <p:cNvSpPr/>
          <p:nvPr/>
        </p:nvSpPr>
        <p:spPr>
          <a:xfrm>
            <a:off x="6537960" y="2505456"/>
            <a:ext cx="1058418" cy="54864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669530" y="2505456"/>
            <a:ext cx="1058418" cy="54864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801100" y="2505456"/>
            <a:ext cx="1058418" cy="54864"/>
          </a:xfrm>
          <a:prstGeom prst="roundRect">
            <a:avLst>
              <a:gd name="adj" fmla="val 50000"/>
            </a:avLst>
          </a:prstGeom>
          <a:solidFill>
            <a:srgbClr val="E7E4DA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932670" y="2505456"/>
            <a:ext cx="1058418" cy="54864"/>
          </a:xfrm>
          <a:prstGeom prst="roundRect">
            <a:avLst>
              <a:gd name="adj" fmla="val 50000"/>
            </a:avLst>
          </a:prstGeom>
          <a:solidFill>
            <a:srgbClr val="E7E4DA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37960" y="2734056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us about your business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537960" y="305409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helps us set up your workspace. You can change it anytime.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537960" y="351129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537960" y="3785616"/>
            <a:ext cx="612648" cy="292608"/>
          </a:xfrm>
          <a:prstGeom prst="roundRect">
            <a:avLst>
              <a:gd name="adj" fmla="val 50000"/>
            </a:avLst>
          </a:prstGeom>
          <a:solidFill>
            <a:srgbClr val="1A1A18"/>
          </a:solidFill>
          <a:ln/>
        </p:spPr>
      </p:sp>
      <p:sp>
        <p:nvSpPr>
          <p:cNvPr id="31" name="Text 29"/>
          <p:cNvSpPr/>
          <p:nvPr/>
        </p:nvSpPr>
        <p:spPr>
          <a:xfrm>
            <a:off x="6537960" y="3785616"/>
            <a:ext cx="6126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7287768" y="3785616"/>
            <a:ext cx="116128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7287768" y="3785616"/>
            <a:ext cx="1161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services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7287768" y="3785616"/>
            <a:ext cx="116128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287768" y="3785616"/>
            <a:ext cx="11612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services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8586216" y="3785616"/>
            <a:ext cx="95554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37" name="Text 35"/>
          <p:cNvSpPr/>
          <p:nvPr/>
        </p:nvSpPr>
        <p:spPr>
          <a:xfrm>
            <a:off x="8586216" y="3785616"/>
            <a:ext cx="9555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8586216" y="3785616"/>
            <a:ext cx="95554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586216" y="3785616"/>
            <a:ext cx="9555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9678924" y="3785616"/>
            <a:ext cx="54406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41" name="Text 39"/>
          <p:cNvSpPr/>
          <p:nvPr/>
        </p:nvSpPr>
        <p:spPr>
          <a:xfrm>
            <a:off x="9678924" y="3785616"/>
            <a:ext cx="5440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9678924" y="3785616"/>
            <a:ext cx="544068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678924" y="3785616"/>
            <a:ext cx="5440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537960" y="4288536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size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6537960" y="456285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537960" y="456285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1–5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7498080" y="456285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1A1A18"/>
          </a:solidFill>
          <a:ln/>
        </p:spPr>
      </p:sp>
      <p:sp>
        <p:nvSpPr>
          <p:cNvPr id="48" name="Text 46"/>
          <p:cNvSpPr/>
          <p:nvPr/>
        </p:nvSpPr>
        <p:spPr>
          <a:xfrm>
            <a:off x="7498080" y="456285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6–20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8458200" y="456285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458200" y="456285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21–50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9418320" y="456285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418320" y="456285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50+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6537960" y="593445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for now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9784080" y="5888736"/>
            <a:ext cx="1280160" cy="365760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55" name="Text 53"/>
          <p:cNvSpPr/>
          <p:nvPr/>
        </p:nvSpPr>
        <p:spPr>
          <a:xfrm>
            <a:off x="9784080" y="588873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SCREEN 5 OF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dashboard — first arrival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purchased products render as tiles. The upsell tile sits in the same grid — not a modal or banner — so exploring the ecosystem feels native, not interruptive.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2368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052560" y="2368296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 Fencing Co.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22960" y="27340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2960" y="2734056"/>
            <a:ext cx="1737360" cy="371246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3"/>
          <p:cNvSpPr/>
          <p:nvPr/>
        </p:nvSpPr>
        <p:spPr>
          <a:xfrm>
            <a:off x="2560320" y="2734056"/>
            <a:ext cx="0" cy="3712464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60120" y="2916936"/>
            <a:ext cx="1463040" cy="329184"/>
          </a:xfrm>
          <a:prstGeom prst="roundRect">
            <a:avLst>
              <a:gd name="adj" fmla="val 13889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296265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097280" y="337413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097280" y="378561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Invoices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097280" y="419709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097280" y="46085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097280" y="502005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880360" y="2916936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back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2880360" y="328269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products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880360" y="3694176"/>
            <a:ext cx="2514600" cy="146304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81528" y="3968496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 POS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081528" y="4288536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workspace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669280" y="3694176"/>
            <a:ext cx="2514600" cy="1463040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870448" y="3968496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870448" y="4288536"/>
            <a:ext cx="2112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workspace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8458200" y="3694176"/>
            <a:ext cx="2514600" cy="1463040"/>
          </a:xfrm>
          <a:prstGeom prst="roundRect">
            <a:avLst>
              <a:gd name="adj" fmla="val 3125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dash"/>
          </a:ln>
        </p:spPr>
      </p:sp>
      <p:sp>
        <p:nvSpPr>
          <p:cNvPr id="32" name="Text 30"/>
          <p:cNvSpPr/>
          <p:nvPr/>
        </p:nvSpPr>
        <p:spPr>
          <a:xfrm>
            <a:off x="8641080" y="3694176"/>
            <a:ext cx="2148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Explore more products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4A1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4A1B0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10312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0" b="1" dirty="0">
                <a:solidFill>
                  <a:srgbClr val="F09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822960" y="306324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 flow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F099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Nexzentek's team runs customers, subscriptions, billing and support from one operational hub.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D85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FLOW — 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login, complete visibility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 sign in at the same connect.nexzentek.com gate as customers, then land in an operational hub covering every product and account.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87552" y="2432304"/>
            <a:ext cx="310896" cy="3108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7" name="Text 5"/>
          <p:cNvSpPr/>
          <p:nvPr/>
        </p:nvSpPr>
        <p:spPr>
          <a:xfrm>
            <a:off x="98755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926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6926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auth, admin role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21183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53187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96462" y="2432304"/>
            <a:ext cx="310896" cy="3108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3" name="Text 11"/>
          <p:cNvSpPr/>
          <p:nvPr/>
        </p:nvSpPr>
        <p:spPr>
          <a:xfrm>
            <a:off x="369646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67817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67817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 across all products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92074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4078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5372" y="2432304"/>
            <a:ext cx="310896" cy="3108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9" name="Text 17"/>
          <p:cNvSpPr/>
          <p:nvPr/>
        </p:nvSpPr>
        <p:spPr>
          <a:xfrm>
            <a:off x="640537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8708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8708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Customers, subs, invoices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62965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94969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114282" y="2432304"/>
            <a:ext cx="310896" cy="3108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25" name="Text 23"/>
          <p:cNvSpPr/>
          <p:nvPr/>
        </p:nvSpPr>
        <p:spPr>
          <a:xfrm>
            <a:off x="911428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09599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and report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909599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and analytics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D85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FLOW — SCREEN 1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 dashboard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KPIs, revenue trends and recent activity in one view, spanning every Nexzentek product rather than one dashboard per product.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24140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051560" y="2825496"/>
            <a:ext cx="2308860" cy="868680"/>
          </a:xfrm>
          <a:prstGeom prst="roundRect">
            <a:avLst>
              <a:gd name="adj" fmla="val 526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16152" y="2971800"/>
            <a:ext cx="19796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revenue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216152" y="3209544"/>
            <a:ext cx="1979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$482,900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34740" y="2825496"/>
            <a:ext cx="2308860" cy="868680"/>
          </a:xfrm>
          <a:prstGeom prst="roundRect">
            <a:avLst>
              <a:gd name="adj" fmla="val 526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99332" y="2971800"/>
            <a:ext cx="19796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customers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799332" y="3209544"/>
            <a:ext cx="1979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1,284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17920" y="2825496"/>
            <a:ext cx="2308860" cy="868680"/>
          </a:xfrm>
          <a:prstGeom prst="roundRect">
            <a:avLst>
              <a:gd name="adj" fmla="val 526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82512" y="2971800"/>
            <a:ext cx="19796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subscriptions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382512" y="3209544"/>
            <a:ext cx="1979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1,690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801100" y="2825496"/>
            <a:ext cx="2308860" cy="868680"/>
          </a:xfrm>
          <a:prstGeom prst="roundRect">
            <a:avLst>
              <a:gd name="adj" fmla="val 526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5692" y="2971800"/>
            <a:ext cx="19796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tickets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65692" y="3209544"/>
            <a:ext cx="1979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051560" y="3968496"/>
            <a:ext cx="612648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234440" y="4151376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trend — last 12 months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234440" y="5294376"/>
            <a:ext cx="368808" cy="54864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676400" y="5157216"/>
            <a:ext cx="368808" cy="68580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118360" y="5225796"/>
            <a:ext cx="368808" cy="61722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560320" y="5020056"/>
            <a:ext cx="368808" cy="82296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002280" y="5088636"/>
            <a:ext cx="368808" cy="75438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444240" y="4882896"/>
            <a:ext cx="368808" cy="96012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886200" y="4951476"/>
            <a:ext cx="368808" cy="89154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328160" y="4814316"/>
            <a:ext cx="368808" cy="102870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770120" y="4745736"/>
            <a:ext cx="368808" cy="109728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212080" y="4882896"/>
            <a:ext cx="368808" cy="96012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654040" y="4677156"/>
            <a:ext cx="368808" cy="1165860"/>
          </a:xfrm>
          <a:prstGeom prst="roundRect">
            <a:avLst>
              <a:gd name="adj" fmla="val 4959"/>
            </a:avLst>
          </a:prstGeom>
          <a:solidFill>
            <a:srgbClr val="EEEDFE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096000" y="4539996"/>
            <a:ext cx="368808" cy="1303020"/>
          </a:xfrm>
          <a:prstGeom prst="roundRect">
            <a:avLst>
              <a:gd name="adj" fmla="val 4959"/>
            </a:avLst>
          </a:prstGeom>
          <a:solidFill>
            <a:srgbClr val="D85A30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452360" y="3968496"/>
            <a:ext cx="365760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635240" y="415137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activity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7635240" y="451713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subscription — Acme Fencing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7635240" y="490118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paid — Coastal Retail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7635240" y="528523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 opened — Delta Co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D85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FLOW — SCREEN 2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Customers and subscriptions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account, its products, plan tier and status in one filterable table — the same entitlement data that drives what a customer sees on their own dashboard.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24140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961120" y="236829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13" name="Text 11"/>
          <p:cNvSpPr/>
          <p:nvPr/>
        </p:nvSpPr>
        <p:spPr>
          <a:xfrm>
            <a:off x="8961120" y="236829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9875520" y="2368296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D85A30"/>
          </a:solidFill>
          <a:ln/>
        </p:spPr>
      </p:sp>
      <p:sp>
        <p:nvSpPr>
          <p:cNvPr id="15" name="Text 13"/>
          <p:cNvSpPr/>
          <p:nvPr/>
        </p:nvSpPr>
        <p:spPr>
          <a:xfrm>
            <a:off x="9875520" y="23682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customer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1051560" y="2871216"/>
            <a:ext cx="10058400" cy="365760"/>
          </a:xfrm>
          <a:prstGeom prst="roundRect">
            <a:avLst/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51560" y="2871216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749040" y="287121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09360" y="287121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046720" y="287121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9418320" y="2871216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51560" y="3236976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 Fencing Co.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749040" y="3236976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AFC, Evergreen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09360" y="3236976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046720" y="3236976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$178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9418320" y="3291840"/>
            <a:ext cx="1005840" cy="256032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27" name="Text 25"/>
          <p:cNvSpPr/>
          <p:nvPr/>
        </p:nvSpPr>
        <p:spPr>
          <a:xfrm>
            <a:off x="9418320" y="3291840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1051560" y="3621024"/>
            <a:ext cx="10058400" cy="384048"/>
          </a:xfrm>
          <a:prstGeom prst="roundRect">
            <a:avLst/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51560" y="3621024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Coastal Retail Group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749040" y="3621024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09360" y="3621024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8046720" y="3621024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$420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9418320" y="3675888"/>
            <a:ext cx="1005840" cy="256032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34" name="Text 32"/>
          <p:cNvSpPr/>
          <p:nvPr/>
        </p:nvSpPr>
        <p:spPr>
          <a:xfrm>
            <a:off x="9418320" y="367588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1051560" y="4005072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Contracting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749040" y="4005072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309360" y="4005072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8046720" y="4005072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9418320" y="4059936"/>
            <a:ext cx="1005840" cy="256032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40" name="Text 38"/>
          <p:cNvSpPr/>
          <p:nvPr/>
        </p:nvSpPr>
        <p:spPr>
          <a:xfrm>
            <a:off x="9418320" y="4059936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due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1051560" y="4389120"/>
            <a:ext cx="10058400" cy="384048"/>
          </a:xfrm>
          <a:prstGeom prst="roundRect">
            <a:avLst/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51560" y="43891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Northwind Supply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749040" y="438912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6309360" y="43891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8046720" y="438912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9418320" y="4443984"/>
            <a:ext cx="1005840" cy="256032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47" name="Text 45"/>
          <p:cNvSpPr/>
          <p:nvPr/>
        </p:nvSpPr>
        <p:spPr>
          <a:xfrm>
            <a:off x="9418320" y="444398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1051560" y="477316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Prairie Fence Works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3749040" y="477316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6309360" y="477316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8046720" y="477316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9418320" y="4828032"/>
            <a:ext cx="1005840" cy="256032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53" name="Text 51"/>
          <p:cNvSpPr/>
          <p:nvPr/>
        </p:nvSpPr>
        <p:spPr>
          <a:xfrm>
            <a:off x="9418320" y="4828032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5F5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Trialing</a:t>
            </a:r>
            <a:endParaRPr lang="en-US" sz="850" dirty="0"/>
          </a:p>
        </p:txBody>
      </p:sp>
      <p:sp>
        <p:nvSpPr>
          <p:cNvPr id="54" name="Text 52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D85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FLOW — SCREEN 3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Billing, invoices and support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Payments, invoices and support tickets stay in the same operational hub as customer and subscription data — no separate system to reconcile.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507492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50749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24140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051560" y="2825496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2880360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INV-10422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88720" y="309981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 Fencing Co.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160520" y="2880360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$178.00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480560" y="3099816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17" name="Text 15"/>
          <p:cNvSpPr/>
          <p:nvPr/>
        </p:nvSpPr>
        <p:spPr>
          <a:xfrm>
            <a:off x="4480560" y="3099816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1051560" y="3447288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502152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INV-10421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88720" y="37216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Coastal Retail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4160520" y="3502152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$420.00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480560" y="3721608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23" name="Text 21"/>
          <p:cNvSpPr/>
          <p:nvPr/>
        </p:nvSpPr>
        <p:spPr>
          <a:xfrm>
            <a:off x="4480560" y="37216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1051560" y="4069080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88720" y="4123944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INV-10420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88720" y="43434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Contracting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4160520" y="4123944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$39.00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480560" y="4343400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29" name="Text 27"/>
          <p:cNvSpPr/>
          <p:nvPr/>
        </p:nvSpPr>
        <p:spPr>
          <a:xfrm>
            <a:off x="4480560" y="434340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E24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Overdue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263640" y="196596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263640" y="1965960"/>
            <a:ext cx="507492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6263640" y="2276856"/>
            <a:ext cx="50749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38251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34" name="Shape 32"/>
          <p:cNvSpPr/>
          <p:nvPr/>
        </p:nvSpPr>
        <p:spPr>
          <a:xfrm>
            <a:off x="654710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35" name="Shape 33"/>
          <p:cNvSpPr/>
          <p:nvPr/>
        </p:nvSpPr>
        <p:spPr>
          <a:xfrm>
            <a:off x="671169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36" name="Text 34"/>
          <p:cNvSpPr/>
          <p:nvPr/>
        </p:nvSpPr>
        <p:spPr>
          <a:xfrm>
            <a:off x="6492240" y="24140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tickets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492240" y="2825496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29400" y="2880360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#4821  Cannot sync AFC schedule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629400" y="309981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 support queue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921240" y="2971800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41" name="Text 39"/>
          <p:cNvSpPr/>
          <p:nvPr/>
        </p:nvSpPr>
        <p:spPr>
          <a:xfrm>
            <a:off x="9921240" y="297180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BA75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492240" y="3447288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629400" y="350215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#4819  Refund request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629400" y="372160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 support queue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9921240" y="3593592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46" name="Text 44"/>
          <p:cNvSpPr/>
          <p:nvPr/>
        </p:nvSpPr>
        <p:spPr>
          <a:xfrm>
            <a:off x="9921240" y="359359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6492240" y="4069080"/>
            <a:ext cx="4617720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29400" y="4123944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#4815  Add team seat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6629400" y="43434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 support queue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9921240" y="4215384"/>
            <a:ext cx="1005840" cy="20116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51" name="Text 49"/>
          <p:cNvSpPr/>
          <p:nvPr/>
        </p:nvSpPr>
        <p:spPr>
          <a:xfrm>
            <a:off x="9921240" y="421538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639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Resolved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AHEAD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so the next product is a config, not a rebuild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entitlement model that lets a customer buy AFC later without a new account is what lets Nexzentek launch a fourth, fifth, or sixth product without redesigning the platform.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5074920" cy="1920240"/>
          </a:xfrm>
          <a:prstGeom prst="roundRect">
            <a:avLst>
              <a:gd name="adj" fmla="val 2381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237744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entitlement model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097280" y="2770632"/>
            <a:ext cx="4526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product is a config object attached to a company record — not a bespoke integration.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217920" y="2148840"/>
            <a:ext cx="5074920" cy="1920240"/>
          </a:xfrm>
          <a:prstGeom prst="roundRect">
            <a:avLst>
              <a:gd name="adj" fmla="val 2381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237744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shell, owned workspace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92240" y="2770632"/>
            <a:ext cx="4526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Nav, billing and auth are shared; each product keeps its own internal experience.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4343400"/>
            <a:ext cx="5074920" cy="1920240"/>
          </a:xfrm>
          <a:prstGeom prst="roundRect">
            <a:avLst>
              <a:gd name="adj" fmla="val 2381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457200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drives everything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097280" y="4965192"/>
            <a:ext cx="4526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product and plan data feeds the public site, checkout and admin — authored once.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217920" y="4343400"/>
            <a:ext cx="5074920" cy="1920240"/>
          </a:xfrm>
          <a:prstGeom prst="roundRect">
            <a:avLst>
              <a:gd name="adj" fmla="val 2381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457200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billing by default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492240" y="4965192"/>
            <a:ext cx="4526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products add line items to an existing invoice, not a new subscription.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Proposed path to first release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8755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6" name="Text 4"/>
          <p:cNvSpPr/>
          <p:nvPr/>
        </p:nvSpPr>
        <p:spPr>
          <a:xfrm>
            <a:off x="98755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926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flows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6926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this deck, confirm scope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21183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53187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9646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2" name="Text 10"/>
          <p:cNvSpPr/>
          <p:nvPr/>
        </p:nvSpPr>
        <p:spPr>
          <a:xfrm>
            <a:off x="369646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7817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UI design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67817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High-fidelity screens per module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2074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24078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537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8" name="Text 16"/>
          <p:cNvSpPr/>
          <p:nvPr/>
        </p:nvSpPr>
        <p:spPr>
          <a:xfrm>
            <a:off x="640537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38708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core platform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38708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Auth, entitlements, billing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62965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949690" y="2286000"/>
            <a:ext cx="238887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11428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24" name="Text 22"/>
          <p:cNvSpPr/>
          <p:nvPr/>
        </p:nvSpPr>
        <p:spPr>
          <a:xfrm>
            <a:off x="911428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095994" y="2816352"/>
            <a:ext cx="209626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first product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9095994" y="3108960"/>
            <a:ext cx="209626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 or AFC, then expand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22960" y="41148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validate the information architecture and these flows with stakeholders before moving into high-fidelity UI, since changes here are cheap now and expensive later.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621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26215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7432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and discussion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22960" y="35204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 — one company, multiple products, one platform.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walk through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731520" cy="5029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828800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783080" y="180136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and business problem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783080" y="212140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one platform instead of five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22960" y="2487168"/>
            <a:ext cx="89611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633472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22960" y="2633472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822960" y="2633472"/>
            <a:ext cx="731520" cy="5029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2633472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783080" y="26060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architecture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783080" y="292608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zones that make up the ecosystem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3291840"/>
            <a:ext cx="89611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438144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22960" y="3438144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822960" y="3438144"/>
            <a:ext cx="731520" cy="5029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3438144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783080" y="341071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783080" y="373075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through checkout to first login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22960" y="4096512"/>
            <a:ext cx="89611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4242816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822960" y="4242816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822960" y="4242816"/>
            <a:ext cx="731520" cy="5029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4242816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783080" y="421538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flow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783080" y="4535424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Nexzentek runs the business day to day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22960" y="4901184"/>
            <a:ext cx="89611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2960" y="504748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22960" y="504748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000" dirty="0"/>
          </a:p>
        </p:txBody>
      </p:sp>
      <p:sp>
        <p:nvSpPr>
          <p:cNvPr id="34" name="Shape 32"/>
          <p:cNvSpPr/>
          <p:nvPr/>
        </p:nvSpPr>
        <p:spPr>
          <a:xfrm>
            <a:off x="822960" y="5047488"/>
            <a:ext cx="731520" cy="5029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35" name="Text 33"/>
          <p:cNvSpPr/>
          <p:nvPr/>
        </p:nvSpPr>
        <p:spPr>
          <a:xfrm>
            <a:off x="822960" y="5047488"/>
            <a:ext cx="731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783080" y="5020056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1783080" y="5340096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ships first and how it scales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22960" y="5705856"/>
            <a:ext cx="896112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AND BUSINESS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Fragmentation today, one platform going forward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 develops several business applications. Today each behaves like its own company — separate logins, invoices, and support. The ecosystem unifies them.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5074920" cy="4114800"/>
          </a:xfrm>
          <a:prstGeom prst="roundRect">
            <a:avLst>
              <a:gd name="adj" fmla="val 1111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240487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143000" y="2679192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experience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43000" y="3255264"/>
            <a:ext cx="82296" cy="822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9" name="Text 7"/>
          <p:cNvSpPr/>
          <p:nvPr/>
        </p:nvSpPr>
        <p:spPr>
          <a:xfrm>
            <a:off x="1371600" y="315468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websites and logins per product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143000" y="3858768"/>
            <a:ext cx="82296" cy="822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1" name="Text 9"/>
          <p:cNvSpPr/>
          <p:nvPr/>
        </p:nvSpPr>
        <p:spPr>
          <a:xfrm>
            <a:off x="1371600" y="3758184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invoices and billing relationships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143000" y="4462272"/>
            <a:ext cx="82296" cy="822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3" name="Text 11"/>
          <p:cNvSpPr/>
          <p:nvPr/>
        </p:nvSpPr>
        <p:spPr>
          <a:xfrm>
            <a:off x="1371600" y="4361688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into a customer's full footprint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143000" y="5065776"/>
            <a:ext cx="82296" cy="822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5" name="Text 13"/>
          <p:cNvSpPr/>
          <p:nvPr/>
        </p:nvSpPr>
        <p:spPr>
          <a:xfrm>
            <a:off x="1371600" y="4965192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account setup after each sale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143000" y="5669280"/>
            <a:ext cx="82296" cy="82296"/>
          </a:xfrm>
          <a:prstGeom prst="ellipse">
            <a:avLst/>
          </a:prstGeom>
          <a:solidFill>
            <a:srgbClr val="D85A30"/>
          </a:solidFill>
          <a:ln/>
        </p:spPr>
      </p:sp>
      <p:sp>
        <p:nvSpPr>
          <p:cNvPr id="17" name="Text 15"/>
          <p:cNvSpPr/>
          <p:nvPr/>
        </p:nvSpPr>
        <p:spPr>
          <a:xfrm>
            <a:off x="1371600" y="5568696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and analytics split across tools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217920" y="2148840"/>
            <a:ext cx="5074920" cy="4114800"/>
          </a:xfrm>
          <a:prstGeom prst="roundRect">
            <a:avLst>
              <a:gd name="adj" fmla="val 1111"/>
            </a:avLst>
          </a:prstGeom>
          <a:solidFill>
            <a:srgbClr val="26215C"/>
          </a:solidFill>
          <a:ln w="12700">
            <a:solidFill>
              <a:srgbClr val="2621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37960" y="240487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NEXZENTEK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37960" y="2679192"/>
            <a:ext cx="4434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unified ecosystem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537960" y="3255264"/>
            <a:ext cx="82296" cy="82296"/>
          </a:xfrm>
          <a:prstGeom prst="ellipse">
            <a:avLst/>
          </a:prstGeom>
          <a:solidFill>
            <a:srgbClr val="97C459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315468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login for every product purchased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537960" y="3858768"/>
            <a:ext cx="82296" cy="82296"/>
          </a:xfrm>
          <a:prstGeom prst="ellipse">
            <a:avLst/>
          </a:prstGeom>
          <a:solidFill>
            <a:srgbClr val="97C459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3758184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consolidated invoice and subscription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537960" y="4462272"/>
            <a:ext cx="82296" cy="82296"/>
          </a:xfrm>
          <a:prstGeom prst="ellipse">
            <a:avLst/>
          </a:prstGeom>
          <a:solidFill>
            <a:srgbClr val="97C459"/>
          </a:solidFill>
          <a:ln/>
        </p:spPr>
      </p:sp>
      <p:sp>
        <p:nvSpPr>
          <p:cNvPr id="26" name="Text 24"/>
          <p:cNvSpPr/>
          <p:nvPr/>
        </p:nvSpPr>
        <p:spPr>
          <a:xfrm>
            <a:off x="6766560" y="4361688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customer view for every admin team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537960" y="5065776"/>
            <a:ext cx="82296" cy="82296"/>
          </a:xfrm>
          <a:prstGeom prst="ellipse">
            <a:avLst/>
          </a:prstGeom>
          <a:solidFill>
            <a:srgbClr val="97C459"/>
          </a:solidFill>
          <a:ln/>
        </p:spPr>
      </p:sp>
      <p:sp>
        <p:nvSpPr>
          <p:cNvPr id="28" name="Text 26"/>
          <p:cNvSpPr/>
          <p:nvPr/>
        </p:nvSpPr>
        <p:spPr>
          <a:xfrm>
            <a:off x="6766560" y="4965192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Account, access, and invoice created automatically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537960" y="5669280"/>
            <a:ext cx="82296" cy="82296"/>
          </a:xfrm>
          <a:prstGeom prst="ellipse">
            <a:avLst/>
          </a:prstGeom>
          <a:solidFill>
            <a:srgbClr val="97C459"/>
          </a:solidFill>
          <a:ln/>
        </p:spPr>
      </p:sp>
      <p:sp>
        <p:nvSpPr>
          <p:cNvPr id="30" name="Text 28"/>
          <p:cNvSpPr/>
          <p:nvPr/>
        </p:nvSpPr>
        <p:spPr>
          <a:xfrm>
            <a:off x="6766560" y="5568696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1F5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analytics, reports, and support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ARCHITECTURE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zones, one connected system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and admins sign in through the same authentication layer at connect.nexzentek.com — that shared gate is what makes a single account possible.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2377440"/>
            <a:ext cx="2743200" cy="1371600"/>
          </a:xfrm>
          <a:prstGeom prst="roundRect">
            <a:avLst>
              <a:gd name="adj" fmla="val 3333"/>
            </a:avLst>
          </a:prstGeom>
          <a:solidFill>
            <a:srgbClr val="E1F5EE"/>
          </a:solidFill>
          <a:ln w="15875">
            <a:solidFill>
              <a:srgbClr val="5DCAA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2697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marketing site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051560" y="30906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Discovery, pricing, compare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566160" y="2880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931920" y="2377440"/>
            <a:ext cx="2834640" cy="1371600"/>
          </a:xfrm>
          <a:prstGeom prst="roundRect">
            <a:avLst>
              <a:gd name="adj" fmla="val 3333"/>
            </a:avLst>
          </a:prstGeom>
          <a:solidFill>
            <a:srgbClr val="EEEDFE"/>
          </a:solidFill>
          <a:ln w="15875">
            <a:solidFill>
              <a:srgbClr val="AFA9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60520" y="26974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 and auth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160520" y="309067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connect.nexzentek.com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766560" y="2880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132320" y="2377440"/>
            <a:ext cx="2651760" cy="1371600"/>
          </a:xfrm>
          <a:prstGeom prst="roundRect">
            <a:avLst>
              <a:gd name="adj" fmla="val 3333"/>
            </a:avLst>
          </a:prstGeom>
          <a:solidFill>
            <a:srgbClr val="FAECE7"/>
          </a:solidFill>
          <a:ln w="15875">
            <a:solidFill>
              <a:srgbClr val="F0997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60920" y="26974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platform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360920" y="309067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and modules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931920" y="4343400"/>
            <a:ext cx="3108960" cy="1371600"/>
          </a:xfrm>
          <a:prstGeom prst="roundRect">
            <a:avLst>
              <a:gd name="adj" fmla="val 3333"/>
            </a:avLst>
          </a:prstGeom>
          <a:solidFill>
            <a:srgbClr val="FBEAF0"/>
          </a:solidFill>
          <a:ln w="15875">
            <a:solidFill>
              <a:srgbClr val="ED93B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60520" y="46634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722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160520" y="5056632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722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connect.nexzentek.com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0" y="4343400"/>
            <a:ext cx="0" cy="-594360"/>
          </a:xfrm>
          <a:prstGeom prst="line">
            <a:avLst/>
          </a:prstGeom>
          <a:noFill/>
          <a:ln w="12700">
            <a:solidFill>
              <a:srgbClr val="8F8E88"/>
            </a:solidFill>
            <a:prstDash val="dash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7178040" y="48006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the same customer data through shared auth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621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26215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10312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000" b="1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822960" y="306324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flow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AFA9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discovery on the public site to a working dashboard — no manual steps in between.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steps, zero manual admin work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step after payment happens automatically: account, product access, subscription, and invoice are created the moment checkout succeeds.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8755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7" name="Text 5"/>
          <p:cNvSpPr/>
          <p:nvPr/>
        </p:nvSpPr>
        <p:spPr>
          <a:xfrm>
            <a:off x="98755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926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6926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products and bundles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30886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62890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9349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3" name="Text 11"/>
          <p:cNvSpPr/>
          <p:nvPr/>
        </p:nvSpPr>
        <p:spPr>
          <a:xfrm>
            <a:off x="279349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7520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and price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77520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products and a plan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11480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43484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9943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9" name="Text 17"/>
          <p:cNvSpPr/>
          <p:nvPr/>
        </p:nvSpPr>
        <p:spPr>
          <a:xfrm>
            <a:off x="459943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8114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58114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payment, one invoice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2074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4078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537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25" name="Text 23"/>
          <p:cNvSpPr/>
          <p:nvPr/>
        </p:nvSpPr>
        <p:spPr>
          <a:xfrm>
            <a:off x="640537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38708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created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8708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Automatic, no admin step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72668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804672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1131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31" name="Text 29"/>
          <p:cNvSpPr/>
          <p:nvPr/>
        </p:nvSpPr>
        <p:spPr>
          <a:xfrm>
            <a:off x="821131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19302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19302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essential questions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9532620" y="27432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F8E88"/>
                </a:solidFill>
              </a:rPr>
              <a:t>→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9852660" y="2286000"/>
            <a:ext cx="1485900" cy="123444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17252" y="2432304"/>
            <a:ext cx="310896" cy="31089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37" name="Text 35"/>
          <p:cNvSpPr/>
          <p:nvPr/>
        </p:nvSpPr>
        <p:spPr>
          <a:xfrm>
            <a:off x="10017252" y="24323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9998964" y="2816352"/>
            <a:ext cx="11932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Workspace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9998964" y="3108960"/>
            <a:ext cx="11932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Purchased products appear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SCREEN 1 OF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discovery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render from the same catalog admins manage — a new product needs no template change. Bundles sit beside single products to nudge multi-product adoption from the first screen.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236829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Nexzentek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566160" y="2368296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754880" y="2368296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943600" y="2368296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9418320" y="2322576"/>
            <a:ext cx="822960" cy="292608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16" name="Text 14"/>
          <p:cNvSpPr/>
          <p:nvPr/>
        </p:nvSpPr>
        <p:spPr>
          <a:xfrm>
            <a:off x="9418320" y="2322576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0287000" y="2322576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18" name="Text 16"/>
          <p:cNvSpPr/>
          <p:nvPr/>
        </p:nvSpPr>
        <p:spPr>
          <a:xfrm>
            <a:off x="10287000" y="2322576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822960" y="277977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2962656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login. Every product your business runs on.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43000" y="3374136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Nexzentek's business software, then buy one product or several — everything lives in a single account.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1143000" y="3877056"/>
            <a:ext cx="324612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307592" y="4014216"/>
            <a:ext cx="1554480" cy="237744"/>
          </a:xfrm>
          <a:prstGeom prst="roundRect">
            <a:avLst>
              <a:gd name="adj" fmla="val 50000"/>
            </a:avLst>
          </a:prstGeom>
          <a:solidFill>
            <a:srgbClr val="5DCAA5"/>
          </a:solidFill>
          <a:ln/>
        </p:spPr>
      </p:sp>
      <p:sp>
        <p:nvSpPr>
          <p:cNvPr id="24" name="Text 22"/>
          <p:cNvSpPr/>
          <p:nvPr/>
        </p:nvSpPr>
        <p:spPr>
          <a:xfrm>
            <a:off x="1307592" y="4014216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0850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+ ecommerce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1307592" y="4334256"/>
            <a:ext cx="2916936" cy="502920"/>
          </a:xfrm>
          <a:prstGeom prst="roundRect">
            <a:avLst>
              <a:gd name="adj" fmla="val 727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307592" y="4928616"/>
            <a:ext cx="2916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307592" y="5157216"/>
            <a:ext cx="2916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of sale and online store in one system.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307592" y="5449824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$49/mo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663440" y="3877056"/>
            <a:ext cx="324612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28032" y="4014216"/>
            <a:ext cx="1554480" cy="237744"/>
          </a:xfrm>
          <a:prstGeom prst="roundRect">
            <a:avLst>
              <a:gd name="adj" fmla="val 50000"/>
            </a:avLst>
          </a:prstGeom>
          <a:solidFill>
            <a:srgbClr val="AFA9EC"/>
          </a:solidFill>
          <a:ln/>
        </p:spPr>
      </p:sp>
      <p:sp>
        <p:nvSpPr>
          <p:cNvPr id="31" name="Text 29"/>
          <p:cNvSpPr/>
          <p:nvPr/>
        </p:nvSpPr>
        <p:spPr>
          <a:xfrm>
            <a:off x="4828032" y="4014216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services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28032" y="4334256"/>
            <a:ext cx="2916936" cy="502920"/>
          </a:xfrm>
          <a:prstGeom prst="roundRect">
            <a:avLst>
              <a:gd name="adj" fmla="val 727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28032" y="4928616"/>
            <a:ext cx="2916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828032" y="5157216"/>
            <a:ext cx="2916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Quoting, scheduling and jobs for fence contractors.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28032" y="5449824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$39/mo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8183880" y="3877056"/>
            <a:ext cx="324612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348472" y="4014216"/>
            <a:ext cx="1554480" cy="237744"/>
          </a:xfrm>
          <a:prstGeom prst="roundRect">
            <a:avLst>
              <a:gd name="adj" fmla="val 50000"/>
            </a:avLst>
          </a:prstGeom>
          <a:solidFill>
            <a:srgbClr val="F0997B"/>
          </a:solidFill>
          <a:ln/>
        </p:spPr>
      </p:sp>
      <p:sp>
        <p:nvSpPr>
          <p:cNvPr id="38" name="Text 36"/>
          <p:cNvSpPr/>
          <p:nvPr/>
        </p:nvSpPr>
        <p:spPr>
          <a:xfrm>
            <a:off x="8348472" y="4014216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993C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8348472" y="4334256"/>
            <a:ext cx="2916936" cy="502920"/>
          </a:xfrm>
          <a:prstGeom prst="roundRect">
            <a:avLst>
              <a:gd name="adj" fmla="val 7273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348472" y="4928616"/>
            <a:ext cx="29169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 + AFC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348472" y="5157216"/>
            <a:ext cx="2916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products, one subscription — save 15%.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348472" y="5449824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$79/mo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SCREEN 2 OF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detail and plan selection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Overview, features and pricing live as tabs on one page instead of separate URLs, so comparing plans never loses context. The featured plan is visually anchored, not just labeled.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4140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/ Evergreen POS and ecommerce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097280" y="273405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097280" y="3054096"/>
            <a:ext cx="1005840" cy="0"/>
          </a:xfrm>
          <a:prstGeom prst="line">
            <a:avLst/>
          </a:prstGeom>
          <a:noFill/>
          <a:ln w="25400">
            <a:solidFill>
              <a:srgbClr val="3C348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60320" y="273405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023360" y="273405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486400" y="2734056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plans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97280" y="3191256"/>
            <a:ext cx="3291840" cy="2880360"/>
          </a:xfrm>
          <a:prstGeom prst="roundRect">
            <a:avLst>
              <a:gd name="adj" fmla="val 1587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3465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325880" y="3758184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$49/mo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1325880" y="424281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location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325880" y="4608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POS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325880" y="497433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support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1325880" y="5568696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25" name="Text 23"/>
          <p:cNvSpPr/>
          <p:nvPr/>
        </p:nvSpPr>
        <p:spPr>
          <a:xfrm>
            <a:off x="1325880" y="5568696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basic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617720" y="3191256"/>
            <a:ext cx="3291840" cy="2880360"/>
          </a:xfrm>
          <a:prstGeom prst="roundRect">
            <a:avLst>
              <a:gd name="adj" fmla="val 1587"/>
            </a:avLst>
          </a:prstGeom>
          <a:solidFill>
            <a:srgbClr val="EEEDFE"/>
          </a:solidFill>
          <a:ln w="22225">
            <a:solidFill>
              <a:srgbClr val="3C348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669280" y="3044952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28" name="Text 26"/>
          <p:cNvSpPr/>
          <p:nvPr/>
        </p:nvSpPr>
        <p:spPr>
          <a:xfrm>
            <a:off x="5669280" y="304495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846320" y="3465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846320" y="3758184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$99/mo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4846320" y="424281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 locations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846320" y="4608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+ ecommerce sync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846320" y="497433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support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46320" y="5568696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35" name="Text 33"/>
          <p:cNvSpPr/>
          <p:nvPr/>
        </p:nvSpPr>
        <p:spPr>
          <a:xfrm>
            <a:off x="4846320" y="5568696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professional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8138160" y="3191256"/>
            <a:ext cx="3291840" cy="2880360"/>
          </a:xfrm>
          <a:prstGeom prst="roundRect">
            <a:avLst>
              <a:gd name="adj" fmla="val 1587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66760" y="3465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8366760" y="3758184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</a:t>
            </a:r>
            <a:endParaRPr lang="en-US" sz="1900" dirty="0"/>
          </a:p>
        </p:txBody>
      </p:sp>
      <p:sp>
        <p:nvSpPr>
          <p:cNvPr id="39" name="Text 37"/>
          <p:cNvSpPr/>
          <p:nvPr/>
        </p:nvSpPr>
        <p:spPr>
          <a:xfrm>
            <a:off x="8366760" y="424281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locations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8366760" y="460857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manager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8366760" y="497433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integrations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8366760" y="5568696"/>
            <a:ext cx="2834640" cy="329184"/>
          </a:xfrm>
          <a:prstGeom prst="roundRect">
            <a:avLst>
              <a:gd name="adj" fmla="val 50000"/>
            </a:avLst>
          </a:prstGeom>
          <a:solidFill>
            <a:srgbClr val="F1EFE8"/>
          </a:solidFill>
          <a:ln/>
        </p:spPr>
      </p:sp>
      <p:sp>
        <p:nvSpPr>
          <p:cNvPr id="43" name="Text 41"/>
          <p:cNvSpPr/>
          <p:nvPr/>
        </p:nvSpPr>
        <p:spPr>
          <a:xfrm>
            <a:off x="8366760" y="5568696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sales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5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FLOW — SCREEN 3 OF 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Checkout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checkout regardless of how many products or bundles are selected. The order summary aggregates everything into a single invoice — the foundation for consolidated billing.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8D6CF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1965960"/>
            <a:ext cx="10515600" cy="310896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27685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41832" y="2084832"/>
            <a:ext cx="73152" cy="73152"/>
          </a:xfrm>
          <a:prstGeom prst="ellipse">
            <a:avLst/>
          </a:prstGeom>
          <a:solidFill>
            <a:srgbClr val="E5A45B"/>
          </a:solidFill>
          <a:ln/>
        </p:spPr>
      </p:sp>
      <p:sp>
        <p:nvSpPr>
          <p:cNvPr id="9" name="Shape 7"/>
          <p:cNvSpPr/>
          <p:nvPr/>
        </p:nvSpPr>
        <p:spPr>
          <a:xfrm>
            <a:off x="1106424" y="2084832"/>
            <a:ext cx="73152" cy="73152"/>
          </a:xfrm>
          <a:prstGeom prst="ellipse">
            <a:avLst/>
          </a:prstGeom>
          <a:solidFill>
            <a:srgbClr val="E58080"/>
          </a:solidFill>
          <a:ln/>
        </p:spPr>
      </p:sp>
      <p:sp>
        <p:nvSpPr>
          <p:cNvPr id="10" name="Shape 8"/>
          <p:cNvSpPr/>
          <p:nvPr/>
        </p:nvSpPr>
        <p:spPr>
          <a:xfrm>
            <a:off x="1271016" y="2084832"/>
            <a:ext cx="73152" cy="73152"/>
          </a:xfrm>
          <a:prstGeom prst="ellipse">
            <a:avLst/>
          </a:prstGeom>
          <a:solidFill>
            <a:srgbClr val="8FC48F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2441448"/>
            <a:ext cx="219456" cy="219456"/>
          </a:xfrm>
          <a:prstGeom prst="ellipse">
            <a:avLst/>
          </a:prstGeom>
          <a:solidFill>
            <a:srgbClr val="1A1A18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244144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389888" y="2386584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info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108960" y="2441448"/>
            <a:ext cx="219456" cy="219456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5" name="Text 13"/>
          <p:cNvSpPr/>
          <p:nvPr/>
        </p:nvSpPr>
        <p:spPr>
          <a:xfrm>
            <a:off x="3108960" y="244144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3401568" y="2386584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120640" y="2441448"/>
            <a:ext cx="219456" cy="219456"/>
          </a:xfrm>
          <a:prstGeom prst="ellipse">
            <a:avLst/>
          </a:prstGeom>
          <a:solidFill>
            <a:srgbClr val="F1EFE8"/>
          </a:solidFill>
          <a:ln/>
        </p:spPr>
      </p:sp>
      <p:sp>
        <p:nvSpPr>
          <p:cNvPr id="18" name="Text 16"/>
          <p:cNvSpPr/>
          <p:nvPr/>
        </p:nvSpPr>
        <p:spPr>
          <a:xfrm>
            <a:off x="5120640" y="244144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00" b="1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413248" y="2386584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22960" y="2779776"/>
            <a:ext cx="10515600" cy="0"/>
          </a:xfrm>
          <a:prstGeom prst="line">
            <a:avLst/>
          </a:prstGeom>
          <a:noFill/>
          <a:ln w="9525">
            <a:solidFill>
              <a:srgbClr val="D8D6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97280" y="305409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name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097280" y="329184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06240" y="305409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type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206240" y="329184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97280" y="383133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name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97280" y="406908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06240" y="383133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email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206240" y="406908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97280" y="460857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address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097280" y="484632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206240" y="460857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5C5B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/ state / zip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206240" y="4846320"/>
            <a:ext cx="2834640" cy="36576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E7E4D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97280" y="5431536"/>
            <a:ext cx="2377440" cy="365760"/>
          </a:xfrm>
          <a:prstGeom prst="roundRect">
            <a:avLst>
              <a:gd name="adj" fmla="val 50000"/>
            </a:avLst>
          </a:prstGeom>
          <a:solidFill>
            <a:srgbClr val="3C3489"/>
          </a:solidFill>
          <a:ln/>
        </p:spPr>
      </p:sp>
      <p:sp>
        <p:nvSpPr>
          <p:cNvPr id="34" name="Text 32"/>
          <p:cNvSpPr/>
          <p:nvPr/>
        </p:nvSpPr>
        <p:spPr>
          <a:xfrm>
            <a:off x="1097280" y="543153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to payment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7498080" y="2916936"/>
            <a:ext cx="3657600" cy="3291840"/>
          </a:xfrm>
          <a:prstGeom prst="roundRect">
            <a:avLst>
              <a:gd name="adj" fmla="val 1389"/>
            </a:avLst>
          </a:prstGeom>
          <a:solidFill>
            <a:srgbClr val="F1EFE8"/>
          </a:solidFill>
          <a:ln w="12700">
            <a:solidFill>
              <a:srgbClr val="D8D6C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772400" y="31455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SUMMARY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7772400" y="355701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 — professional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0149840" y="35570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$99/mo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772400" y="3877056"/>
            <a:ext cx="3108960" cy="0"/>
          </a:xfrm>
          <a:prstGeom prst="line">
            <a:avLst/>
          </a:prstGeom>
          <a:noFill/>
          <a:ln w="6350">
            <a:solidFill>
              <a:srgbClr val="D8D6C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772400" y="401421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AFC — professional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0149840" y="40142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$79/mo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7772400" y="4334256"/>
            <a:ext cx="3108960" cy="0"/>
          </a:xfrm>
          <a:prstGeom prst="line">
            <a:avLst/>
          </a:prstGeom>
          <a:noFill/>
          <a:ln w="6350">
            <a:solidFill>
              <a:srgbClr val="D8D6C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772400" y="451713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 discount applied — 15% off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7772400" y="4974336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today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692640" y="4974336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$151.30/mo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F8E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2026-08-04T10:25:52Z</dcterms:created>
  <dcterms:modified xsi:type="dcterms:W3CDTF">2026-08-04T10:25:52Z</dcterms:modified>
</cp:coreProperties>
</file>